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83" r:id="rId2"/>
    <p:sldId id="270" r:id="rId3"/>
    <p:sldId id="271" r:id="rId4"/>
    <p:sldId id="267" r:id="rId5"/>
    <p:sldId id="261" r:id="rId6"/>
    <p:sldId id="285" r:id="rId7"/>
    <p:sldId id="289" r:id="rId8"/>
    <p:sldId id="290" r:id="rId9"/>
    <p:sldId id="291" r:id="rId10"/>
    <p:sldId id="280" r:id="rId11"/>
    <p:sldId id="294" r:id="rId12"/>
    <p:sldId id="295" r:id="rId13"/>
    <p:sldId id="296" r:id="rId14"/>
    <p:sldId id="281" r:id="rId15"/>
    <p:sldId id="293" r:id="rId16"/>
    <p:sldId id="297" r:id="rId17"/>
    <p:sldId id="298" r:id="rId18"/>
    <p:sldId id="282" r:id="rId19"/>
    <p:sldId id="268" r:id="rId20"/>
    <p:sldId id="292" r:id="rId21"/>
    <p:sldId id="278" r:id="rId22"/>
    <p:sldId id="299" r:id="rId23"/>
    <p:sldId id="2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B"/>
    <a:srgbClr val="AFABAB"/>
    <a:srgbClr val="E1DCD6"/>
    <a:srgbClr val="DD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 autoAdjust="0"/>
    <p:restoredTop sz="90727" autoAdjust="0"/>
  </p:normalViewPr>
  <p:slideViewPr>
    <p:cSldViewPr snapToGrid="0">
      <p:cViewPr varScale="1">
        <p:scale>
          <a:sx n="100" d="100"/>
          <a:sy n="100" d="100"/>
        </p:scale>
        <p:origin x="16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59CD-3DBB-4A46-9937-D136F3A058B7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CE69D-254F-4271-9DFD-D366627C00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CE69D-254F-4271-9DFD-D366627C00E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3499" b="7807"/>
          <a:stretch>
            <a:fillRect/>
          </a:stretch>
        </p:blipFill>
        <p:spPr>
          <a:xfrm>
            <a:off x="-1" y="-1"/>
            <a:ext cx="12192001" cy="710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E29D2-13BD-4D9D-8AE8-8BC145935E76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4E081-9D7E-442C-BB3A-F46FAE62EB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" b="6038"/>
          <a:stretch>
            <a:fillRect/>
          </a:stretch>
        </p:blipFill>
        <p:spPr>
          <a:xfrm>
            <a:off x="0" y="-29353"/>
            <a:ext cx="12192000" cy="693977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57779" y="1858325"/>
            <a:ext cx="9818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Agency FB" panose="020B0503020202020204" pitchFamily="34" charset="0"/>
              </a:rPr>
              <a:t>Alpha</a:t>
            </a:r>
            <a:r>
              <a:rPr lang="zh-CN" altLang="en-US" sz="8000" b="1" dirty="0">
                <a:solidFill>
                  <a:schemeClr val="bg1"/>
                </a:solidFill>
                <a:latin typeface="Agency FB" panose="020B0503020202020204" pitchFamily="34" charset="0"/>
              </a:rPr>
              <a:t>冲刺总结</a:t>
            </a:r>
            <a:endParaRPr lang="en-US" altLang="zh-CN" sz="80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altLang="zh-CN" sz="8000" b="1" dirty="0">
                <a:solidFill>
                  <a:schemeClr val="bg1"/>
                </a:solidFill>
                <a:latin typeface="Agency FB" panose="020B0503020202020204" pitchFamily="34" charset="0"/>
              </a:rPr>
              <a:t>              </a:t>
            </a:r>
            <a:r>
              <a:rPr lang="en-US" altLang="zh-CN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————</a:t>
            </a:r>
            <a:r>
              <a:rPr lang="zh-CN" alt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辅助查寝系统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52151-B875-421C-A3BE-9C1A3A40398D}"/>
              </a:ext>
            </a:extLst>
          </p:cNvPr>
          <p:cNvSpPr txBox="1"/>
          <p:nvPr/>
        </p:nvSpPr>
        <p:spPr>
          <a:xfrm>
            <a:off x="9241850" y="57438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汇报组：爱是用心码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FAE2E9-E2EC-473E-B7CD-9DA414617EEC}"/>
              </a:ext>
            </a:extLst>
          </p:cNvPr>
          <p:cNvSpPr txBox="1"/>
          <p:nvPr/>
        </p:nvSpPr>
        <p:spPr>
          <a:xfrm>
            <a:off x="9241850" y="622060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汇报时间：</a:t>
            </a:r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0"/>
              </a:rPr>
              <a:t>2020.5.13</a:t>
            </a:r>
            <a:endParaRPr lang="zh-CN" alt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6444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>
            <a:off x="1714500" y="22669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704850" y="17335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43100" y="2468344"/>
            <a:ext cx="2845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PART TWO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3100" y="3634901"/>
            <a:ext cx="333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功能介绍</a:t>
            </a:r>
          </a:p>
        </p:txBody>
      </p:sp>
      <p:sp>
        <p:nvSpPr>
          <p:cNvPr id="18" name="素材框 17"/>
          <p:cNvSpPr/>
          <p:nvPr/>
        </p:nvSpPr>
        <p:spPr>
          <a:xfrm>
            <a:off x="704850" y="476250"/>
            <a:ext cx="666750" cy="723901"/>
          </a:xfrm>
          <a:prstGeom prst="frame">
            <a:avLst>
              <a:gd name="adj1" fmla="val 10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素材框 18"/>
          <p:cNvSpPr/>
          <p:nvPr/>
        </p:nvSpPr>
        <p:spPr>
          <a:xfrm>
            <a:off x="1104900" y="971550"/>
            <a:ext cx="476250" cy="476251"/>
          </a:xfrm>
          <a:prstGeom prst="frame">
            <a:avLst>
              <a:gd name="adj1" fmla="val 7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40"/>
          <p:cNvSpPr>
            <a:spLocks noChangeArrowheads="1"/>
          </p:cNvSpPr>
          <p:nvPr/>
        </p:nvSpPr>
        <p:spPr bwMode="auto">
          <a:xfrm>
            <a:off x="282979" y="1538605"/>
            <a:ext cx="2764155" cy="361759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4" name="矩形 56"/>
          <p:cNvSpPr>
            <a:spLocks noChangeArrowheads="1"/>
          </p:cNvSpPr>
          <p:nvPr/>
        </p:nvSpPr>
        <p:spPr bwMode="auto">
          <a:xfrm>
            <a:off x="442364" y="1692910"/>
            <a:ext cx="2445385" cy="327088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3" name="矩形 1"/>
          <p:cNvSpPr>
            <a:spLocks noChangeArrowheads="1"/>
          </p:cNvSpPr>
          <p:nvPr/>
        </p:nvSpPr>
        <p:spPr bwMode="auto">
          <a:xfrm>
            <a:off x="442364" y="5544820"/>
            <a:ext cx="2445385" cy="5219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抽取宿舍功能</a:t>
            </a:r>
            <a:r>
              <a:rPr lang="en-US" altLang="zh-CN" sz="1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Agency FB" panose="020B0503020202020204" pitchFamily="34" charset="0"/>
              <a:ea typeface="方正兰亭黑_GBK" panose="02000000000000000000" pitchFamily="2" charset="-122"/>
            </a:endParaRPr>
          </a:p>
        </p:txBody>
      </p:sp>
      <p:sp>
        <p:nvSpPr>
          <p:cNvPr id="56" name="矩形 45"/>
          <p:cNvSpPr>
            <a:spLocks noChangeArrowheads="1"/>
          </p:cNvSpPr>
          <p:nvPr/>
        </p:nvSpPr>
        <p:spPr bwMode="auto">
          <a:xfrm>
            <a:off x="3376699" y="1538605"/>
            <a:ext cx="2755900" cy="361759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3484014" y="1692910"/>
            <a:ext cx="2534285" cy="3270250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4" name="矩形 24"/>
          <p:cNvSpPr>
            <a:spLocks noChangeArrowheads="1"/>
          </p:cNvSpPr>
          <p:nvPr/>
        </p:nvSpPr>
        <p:spPr bwMode="auto">
          <a:xfrm>
            <a:off x="3557039" y="5544820"/>
            <a:ext cx="2461895" cy="5219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查看查寝结果</a:t>
            </a:r>
            <a:r>
              <a:rPr lang="en-US" altLang="zh-CN" sz="1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Agency FB" panose="020B0503020202020204" pitchFamily="34" charset="0"/>
              <a:ea typeface="方正兰亭黑_GBK" panose="02000000000000000000" pitchFamily="2" charset="-122"/>
            </a:endParaRPr>
          </a:p>
        </p:txBody>
      </p:sp>
      <p:sp>
        <p:nvSpPr>
          <p:cNvPr id="45" name="矩形 46"/>
          <p:cNvSpPr>
            <a:spLocks noChangeArrowheads="1"/>
          </p:cNvSpPr>
          <p:nvPr/>
        </p:nvSpPr>
        <p:spPr bwMode="auto">
          <a:xfrm>
            <a:off x="6462164" y="1538605"/>
            <a:ext cx="2675890" cy="361759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6608849" y="1692910"/>
            <a:ext cx="2383155" cy="327088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5" name="矩形 25"/>
          <p:cNvSpPr>
            <a:spLocks noChangeArrowheads="1"/>
          </p:cNvSpPr>
          <p:nvPr/>
        </p:nvSpPr>
        <p:spPr bwMode="auto">
          <a:xfrm>
            <a:off x="6608849" y="5544820"/>
            <a:ext cx="2362200" cy="5219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拍照上传功能</a:t>
            </a:r>
            <a:r>
              <a:rPr lang="en-US" altLang="zh-CN" sz="1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Agency FB" panose="020B0503020202020204" pitchFamily="34" charset="0"/>
              <a:ea typeface="方正兰亭黑_GBK" panose="02000000000000000000" pitchFamily="2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9463174" y="1538605"/>
            <a:ext cx="2496185" cy="361759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9604144" y="1692910"/>
            <a:ext cx="2214245" cy="3270250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6" name="矩形 26"/>
          <p:cNvSpPr>
            <a:spLocks noChangeArrowheads="1"/>
          </p:cNvSpPr>
          <p:nvPr/>
        </p:nvSpPr>
        <p:spPr bwMode="auto">
          <a:xfrm>
            <a:off x="9590809" y="5544820"/>
            <a:ext cx="2368550" cy="5219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个人信息页面</a:t>
            </a:r>
            <a:r>
              <a:rPr lang="en-US" altLang="zh-CN" sz="28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 </a:t>
            </a:r>
            <a:endParaRPr lang="zh-CN" altLang="en-US" sz="2800" b="1" dirty="0">
              <a:solidFill>
                <a:schemeClr val="bg1"/>
              </a:solidFill>
              <a:latin typeface="Agency FB" panose="020B0503020202020204" pitchFamily="34" charset="0"/>
              <a:ea typeface="方正兰亭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90759" y="307291"/>
            <a:ext cx="5158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功能介绍</a:t>
            </a:r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4" y="1692910"/>
            <a:ext cx="2445385" cy="326961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379" y="1692910"/>
            <a:ext cx="2535555" cy="3258185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24" y="1692910"/>
            <a:ext cx="2320290" cy="3257550"/>
          </a:xfrm>
          <a:prstGeom prst="rect">
            <a:avLst/>
          </a:prstGeom>
        </p:spPr>
      </p:pic>
      <p:pic>
        <p:nvPicPr>
          <p:cNvPr id="10" name="图片 9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144" y="1692910"/>
            <a:ext cx="2214880" cy="325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4" grpId="0" bldLvl="0" animBg="1"/>
      <p:bldP spid="63" grpId="0" animBg="1"/>
      <p:bldP spid="56" grpId="0" bldLvl="0" animBg="1"/>
      <p:bldP spid="58" grpId="0" bldLvl="0" animBg="1"/>
      <p:bldP spid="64" grpId="0" animBg="1"/>
      <p:bldP spid="45" grpId="0" bldLvl="0" animBg="1"/>
      <p:bldP spid="59" grpId="0" bldLvl="0" animBg="1"/>
      <p:bldP spid="65" grpId="0" animBg="1"/>
      <p:bldP spid="46" grpId="0" bldLvl="0" animBg="1"/>
      <p:bldP spid="60" grpId="0" bldLvl="0" animBg="1"/>
      <p:bldP spid="6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75" y="229870"/>
            <a:ext cx="2544445" cy="3650615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40" y="229870"/>
            <a:ext cx="2511425" cy="3650615"/>
          </a:xfrm>
          <a:prstGeom prst="rect">
            <a:avLst/>
          </a:prstGeom>
        </p:spPr>
      </p:pic>
      <p:pic>
        <p:nvPicPr>
          <p:cNvPr id="33" name="图片 32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30505"/>
            <a:ext cx="2506345" cy="3649980"/>
          </a:xfrm>
          <a:prstGeom prst="rect">
            <a:avLst/>
          </a:prstGeom>
        </p:spPr>
      </p:pic>
      <p:sp>
        <p:nvSpPr>
          <p:cNvPr id="52" name="矩形 40"/>
          <p:cNvSpPr>
            <a:spLocks noChangeArrowheads="1"/>
          </p:cNvSpPr>
          <p:nvPr/>
        </p:nvSpPr>
        <p:spPr bwMode="auto">
          <a:xfrm>
            <a:off x="1017270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54" name="直接连接符 10"/>
          <p:cNvCxnSpPr>
            <a:cxnSpLocks noChangeShapeType="1"/>
          </p:cNvCxnSpPr>
          <p:nvPr/>
        </p:nvCxnSpPr>
        <p:spPr bwMode="auto">
          <a:xfrm>
            <a:off x="814070" y="4745355"/>
            <a:ext cx="10689590" cy="0"/>
          </a:xfrm>
          <a:prstGeom prst="line">
            <a:avLst/>
          </a:prstGeom>
          <a:noFill/>
          <a:ln w="444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" name="组合 79"/>
          <p:cNvGrpSpPr/>
          <p:nvPr/>
        </p:nvGrpSpPr>
        <p:grpSpPr>
          <a:xfrm>
            <a:off x="1820863" y="4264025"/>
            <a:ext cx="993775" cy="993775"/>
            <a:chOff x="1820863" y="2435225"/>
            <a:chExt cx="993775" cy="993775"/>
          </a:xfrm>
        </p:grpSpPr>
        <p:sp>
          <p:nvSpPr>
            <p:cNvPr id="56" name="椭圆 7"/>
            <p:cNvSpPr>
              <a:spLocks noChangeArrowheads="1"/>
            </p:cNvSpPr>
            <p:nvPr/>
          </p:nvSpPr>
          <p:spPr bwMode="auto">
            <a:xfrm>
              <a:off x="1820863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椭圆 26"/>
            <p:cNvSpPr>
              <a:spLocks noChangeArrowheads="1"/>
            </p:cNvSpPr>
            <p:nvPr/>
          </p:nvSpPr>
          <p:spPr bwMode="auto">
            <a:xfrm>
              <a:off x="1897784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矩形 11"/>
            <p:cNvSpPr>
              <a:spLocks noChangeArrowheads="1"/>
            </p:cNvSpPr>
            <p:nvPr/>
          </p:nvSpPr>
          <p:spPr bwMode="auto">
            <a:xfrm>
              <a:off x="1897698" y="2685415"/>
              <a:ext cx="88836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661660" y="4312285"/>
            <a:ext cx="993775" cy="993775"/>
            <a:chOff x="3959225" y="2435225"/>
            <a:chExt cx="993775" cy="993775"/>
          </a:xfrm>
        </p:grpSpPr>
        <p:sp>
          <p:nvSpPr>
            <p:cNvPr id="59" name="椭圆 29"/>
            <p:cNvSpPr>
              <a:spLocks noChangeArrowheads="1"/>
            </p:cNvSpPr>
            <p:nvPr/>
          </p:nvSpPr>
          <p:spPr bwMode="auto">
            <a:xfrm>
              <a:off x="3959225" y="2435225"/>
              <a:ext cx="993775" cy="993775"/>
            </a:xfrm>
            <a:prstGeom prst="ellipse">
              <a:avLst/>
            </a:prstGeom>
            <a:solidFill>
              <a:schemeClr val="bg1">
                <a:lumMod val="9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椭圆 30"/>
            <p:cNvSpPr>
              <a:spLocks noChangeArrowheads="1"/>
            </p:cNvSpPr>
            <p:nvPr/>
          </p:nvSpPr>
          <p:spPr bwMode="auto">
            <a:xfrm>
              <a:off x="4036146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8" name="矩形 54"/>
            <p:cNvSpPr>
              <a:spLocks noChangeArrowheads="1"/>
            </p:cNvSpPr>
            <p:nvPr/>
          </p:nvSpPr>
          <p:spPr bwMode="auto">
            <a:xfrm>
              <a:off x="4081780" y="2701925"/>
              <a:ext cx="87122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9384665" y="4264025"/>
            <a:ext cx="1020445" cy="993775"/>
            <a:chOff x="9384665" y="2435225"/>
            <a:chExt cx="1020445" cy="993775"/>
          </a:xfrm>
        </p:grpSpPr>
        <p:sp>
          <p:nvSpPr>
            <p:cNvPr id="62" name="椭圆 49"/>
            <p:cNvSpPr>
              <a:spLocks noChangeArrowheads="1"/>
            </p:cNvSpPr>
            <p:nvPr/>
          </p:nvSpPr>
          <p:spPr bwMode="auto">
            <a:xfrm>
              <a:off x="9384665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椭圆 50"/>
            <p:cNvSpPr>
              <a:spLocks noChangeArrowheads="1"/>
            </p:cNvSpPr>
            <p:nvPr/>
          </p:nvSpPr>
          <p:spPr bwMode="auto">
            <a:xfrm>
              <a:off x="9462221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矩形 55"/>
            <p:cNvSpPr>
              <a:spLocks noChangeArrowheads="1"/>
            </p:cNvSpPr>
            <p:nvPr/>
          </p:nvSpPr>
          <p:spPr bwMode="auto">
            <a:xfrm>
              <a:off x="9533890" y="2685415"/>
              <a:ext cx="87122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sp>
        <p:nvSpPr>
          <p:cNvPr id="71" name="TextBox 46"/>
          <p:cNvSpPr txBox="1">
            <a:spLocks noChangeArrowheads="1"/>
          </p:cNvSpPr>
          <p:nvPr/>
        </p:nvSpPr>
        <p:spPr bwMode="auto">
          <a:xfrm>
            <a:off x="720090" y="5310505"/>
            <a:ext cx="342773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辅导员端，可以进行宿舍的抽取。可以选择男、女生宿舍的数量。默认为女生1间、男生4间。点击“随机抽取”，会提示“抽取成功”，点击“确定”，会自动跳转到确认抽取结果页面。</a:t>
            </a:r>
          </a:p>
        </p:txBody>
      </p:sp>
      <p:sp>
        <p:nvSpPr>
          <p:cNvPr id="72" name="TextBox 46"/>
          <p:cNvSpPr txBox="1">
            <a:spLocks noChangeArrowheads="1"/>
          </p:cNvSpPr>
          <p:nvPr/>
        </p:nvSpPr>
        <p:spPr bwMode="auto">
          <a:xfrm>
            <a:off x="4674235" y="5306060"/>
            <a:ext cx="335534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确认抽取结果页面，会显示抽取到的宿舍号和随机号码，随机号码暂定为在拍照之前，我们可以选择开始时间和截至时间，默认为22：30和22：45。然后再点击“确认”。</a:t>
            </a:r>
          </a:p>
        </p:txBody>
      </p:sp>
      <p:sp>
        <p:nvSpPr>
          <p:cNvPr id="77" name="矩形 63"/>
          <p:cNvSpPr>
            <a:spLocks noChangeArrowheads="1"/>
          </p:cNvSpPr>
          <p:nvPr/>
        </p:nvSpPr>
        <p:spPr bwMode="auto">
          <a:xfrm>
            <a:off x="8484235" y="5306060"/>
            <a:ext cx="316357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辅导员想抽取特定宿舍的话，也可以点击抽取宿舍页面下方的“自定义抽取”，进入自定义抽取页面。</a:t>
            </a:r>
          </a:p>
        </p:txBody>
      </p:sp>
      <p:sp>
        <p:nvSpPr>
          <p:cNvPr id="38" name="矩形 40"/>
          <p:cNvSpPr>
            <a:spLocks noChangeArrowheads="1"/>
          </p:cNvSpPr>
          <p:nvPr/>
        </p:nvSpPr>
        <p:spPr bwMode="auto">
          <a:xfrm>
            <a:off x="4798060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矩形 40"/>
          <p:cNvSpPr>
            <a:spLocks noChangeArrowheads="1"/>
          </p:cNvSpPr>
          <p:nvPr/>
        </p:nvSpPr>
        <p:spPr bwMode="auto">
          <a:xfrm>
            <a:off x="8484235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71" grpId="0"/>
      <p:bldP spid="72" grpId="0"/>
      <p:bldP spid="77" grpId="0"/>
      <p:bldP spid="38" grpId="0" bldLvl="0" animBg="1"/>
      <p:bldP spid="3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40"/>
          <p:cNvSpPr>
            <a:spLocks noChangeArrowheads="1"/>
          </p:cNvSpPr>
          <p:nvPr/>
        </p:nvSpPr>
        <p:spPr bwMode="auto">
          <a:xfrm>
            <a:off x="1017270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54" name="直接连接符 10"/>
          <p:cNvCxnSpPr>
            <a:cxnSpLocks noChangeShapeType="1"/>
          </p:cNvCxnSpPr>
          <p:nvPr/>
        </p:nvCxnSpPr>
        <p:spPr bwMode="auto">
          <a:xfrm>
            <a:off x="814070" y="4745355"/>
            <a:ext cx="10689590" cy="0"/>
          </a:xfrm>
          <a:prstGeom prst="line">
            <a:avLst/>
          </a:prstGeom>
          <a:noFill/>
          <a:ln w="444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2"/>
          <p:cNvGrpSpPr/>
          <p:nvPr/>
        </p:nvGrpSpPr>
        <p:grpSpPr>
          <a:xfrm>
            <a:off x="1820863" y="4264025"/>
            <a:ext cx="993775" cy="993775"/>
            <a:chOff x="1820863" y="2435225"/>
            <a:chExt cx="993775" cy="993775"/>
          </a:xfrm>
        </p:grpSpPr>
        <p:sp>
          <p:nvSpPr>
            <p:cNvPr id="56" name="椭圆 7"/>
            <p:cNvSpPr>
              <a:spLocks noChangeArrowheads="1"/>
            </p:cNvSpPr>
            <p:nvPr/>
          </p:nvSpPr>
          <p:spPr bwMode="auto">
            <a:xfrm>
              <a:off x="1820863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26"/>
            <p:cNvSpPr>
              <a:spLocks noChangeArrowheads="1"/>
            </p:cNvSpPr>
            <p:nvPr/>
          </p:nvSpPr>
          <p:spPr bwMode="auto">
            <a:xfrm>
              <a:off x="1897784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矩形 11"/>
            <p:cNvSpPr>
              <a:spLocks noChangeArrowheads="1"/>
            </p:cNvSpPr>
            <p:nvPr/>
          </p:nvSpPr>
          <p:spPr bwMode="auto">
            <a:xfrm>
              <a:off x="1897698" y="2685415"/>
              <a:ext cx="88836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661660" y="4312285"/>
            <a:ext cx="993775" cy="993775"/>
            <a:chOff x="3959225" y="2435225"/>
            <a:chExt cx="993775" cy="993775"/>
          </a:xfrm>
        </p:grpSpPr>
        <p:sp>
          <p:nvSpPr>
            <p:cNvPr id="59" name="椭圆 29"/>
            <p:cNvSpPr>
              <a:spLocks noChangeArrowheads="1"/>
            </p:cNvSpPr>
            <p:nvPr/>
          </p:nvSpPr>
          <p:spPr bwMode="auto">
            <a:xfrm>
              <a:off x="3959225" y="2435225"/>
              <a:ext cx="993775" cy="993775"/>
            </a:xfrm>
            <a:prstGeom prst="ellipse">
              <a:avLst/>
            </a:prstGeom>
            <a:solidFill>
              <a:schemeClr val="bg1">
                <a:lumMod val="9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30"/>
            <p:cNvSpPr>
              <a:spLocks noChangeArrowheads="1"/>
            </p:cNvSpPr>
            <p:nvPr/>
          </p:nvSpPr>
          <p:spPr bwMode="auto">
            <a:xfrm>
              <a:off x="4036146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矩形 54"/>
            <p:cNvSpPr>
              <a:spLocks noChangeArrowheads="1"/>
            </p:cNvSpPr>
            <p:nvPr/>
          </p:nvSpPr>
          <p:spPr bwMode="auto">
            <a:xfrm>
              <a:off x="4081780" y="2701925"/>
              <a:ext cx="87122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84665" y="4264025"/>
            <a:ext cx="1020445" cy="993775"/>
            <a:chOff x="9384665" y="2435225"/>
            <a:chExt cx="1020445" cy="993775"/>
          </a:xfrm>
        </p:grpSpPr>
        <p:sp>
          <p:nvSpPr>
            <p:cNvPr id="62" name="椭圆 49"/>
            <p:cNvSpPr>
              <a:spLocks noChangeArrowheads="1"/>
            </p:cNvSpPr>
            <p:nvPr/>
          </p:nvSpPr>
          <p:spPr bwMode="auto">
            <a:xfrm>
              <a:off x="9384665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椭圆 50"/>
            <p:cNvSpPr>
              <a:spLocks noChangeArrowheads="1"/>
            </p:cNvSpPr>
            <p:nvPr/>
          </p:nvSpPr>
          <p:spPr bwMode="auto">
            <a:xfrm>
              <a:off x="9462221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矩形 55"/>
            <p:cNvSpPr>
              <a:spLocks noChangeArrowheads="1"/>
            </p:cNvSpPr>
            <p:nvPr/>
          </p:nvSpPr>
          <p:spPr bwMode="auto">
            <a:xfrm>
              <a:off x="9533890" y="2685415"/>
              <a:ext cx="87122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方正兰亭黑_GBK" panose="02000000000000000000" pitchFamily="2" charset="-122"/>
                </a:rPr>
                <a:t>page</a:t>
              </a:r>
            </a:p>
          </p:txBody>
        </p:sp>
      </p:grpSp>
      <p:sp>
        <p:nvSpPr>
          <p:cNvPr id="71" name="TextBox 46"/>
          <p:cNvSpPr txBox="1">
            <a:spLocks noChangeArrowheads="1"/>
          </p:cNvSpPr>
          <p:nvPr/>
        </p:nvSpPr>
        <p:spPr bwMode="auto">
          <a:xfrm>
            <a:off x="720090" y="5310505"/>
            <a:ext cx="34277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在抽取宿舍之后，学生端可以点击“查看抽取结果”进行查看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17" name="TextBox 46"/>
          <p:cNvSpPr txBox="1">
            <a:spLocks noChangeArrowheads="1"/>
          </p:cNvSpPr>
          <p:nvPr/>
        </p:nvSpPr>
        <p:spPr bwMode="auto">
          <a:xfrm>
            <a:off x="4674235" y="5306060"/>
            <a:ext cx="33553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在查看查寝记录页面，辅导员可以看到全部的历史查寝记录。</a:t>
            </a:r>
          </a:p>
        </p:txBody>
      </p:sp>
      <p:sp>
        <p:nvSpPr>
          <p:cNvPr id="18" name="矩形 63"/>
          <p:cNvSpPr>
            <a:spLocks noChangeArrowheads="1"/>
          </p:cNvSpPr>
          <p:nvPr/>
        </p:nvSpPr>
        <p:spPr bwMode="auto">
          <a:xfrm>
            <a:off x="8484235" y="5306060"/>
            <a:ext cx="316357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点击“查看”，可以进入到某次查寝记录的详情页面，在这页面上辅导员可以看到开始时间、截至时间、抽到的宿舍号、对应的随机号码，和所上传的照片。</a:t>
            </a:r>
          </a:p>
        </p:txBody>
      </p:sp>
      <p:sp>
        <p:nvSpPr>
          <p:cNvPr id="19" name="矩形 40"/>
          <p:cNvSpPr>
            <a:spLocks noChangeArrowheads="1"/>
          </p:cNvSpPr>
          <p:nvPr/>
        </p:nvSpPr>
        <p:spPr bwMode="auto">
          <a:xfrm>
            <a:off x="4798060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矩形 40"/>
          <p:cNvSpPr>
            <a:spLocks noChangeArrowheads="1"/>
          </p:cNvSpPr>
          <p:nvPr/>
        </p:nvSpPr>
        <p:spPr bwMode="auto">
          <a:xfrm>
            <a:off x="8484235" y="123190"/>
            <a:ext cx="2795270" cy="3888105"/>
          </a:xfrm>
          <a:prstGeom prst="rect">
            <a:avLst/>
          </a:prstGeom>
          <a:noFill/>
          <a:ln w="76200" cmpd="sng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245110"/>
            <a:ext cx="2596515" cy="3653790"/>
          </a:xfrm>
          <a:prstGeom prst="rect">
            <a:avLst/>
          </a:prstGeom>
        </p:spPr>
      </p:pic>
      <p:pic>
        <p:nvPicPr>
          <p:cNvPr id="21" name="图片 14" descr="C:\Users\LIN.L.K\Documents\Tencent Files\839714385\Image\C2C\2B995B6F42FFE0CF68E47929D6B7755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0435" y="214630"/>
            <a:ext cx="2630170" cy="371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13" descr="C:\Users\LIN.L.K\Documents\Tencent Files\839714385\Image\C2C\F712BA737FB05A2F6F435337ACA489E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880" y="245110"/>
            <a:ext cx="2620010" cy="3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71" grpId="0"/>
      <p:bldP spid="17" grpId="0"/>
      <p:bldP spid="18" grpId="0"/>
      <p:bldP spid="19" grpId="0" bldLvl="0" animBg="1"/>
      <p:bldP spid="3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6444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>
            <a:off x="1714500" y="22669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704850" y="17335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43100" y="2468344"/>
            <a:ext cx="345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PART THREE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3100" y="3608457"/>
            <a:ext cx="365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测试相关</a:t>
            </a:r>
          </a:p>
        </p:txBody>
      </p:sp>
      <p:sp>
        <p:nvSpPr>
          <p:cNvPr id="18" name="素材框 17"/>
          <p:cNvSpPr/>
          <p:nvPr/>
        </p:nvSpPr>
        <p:spPr>
          <a:xfrm>
            <a:off x="704850" y="476250"/>
            <a:ext cx="666750" cy="723901"/>
          </a:xfrm>
          <a:prstGeom prst="frame">
            <a:avLst>
              <a:gd name="adj1" fmla="val 10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素材框 18"/>
          <p:cNvSpPr/>
          <p:nvPr/>
        </p:nvSpPr>
        <p:spPr>
          <a:xfrm>
            <a:off x="1104900" y="971550"/>
            <a:ext cx="476250" cy="476251"/>
          </a:xfrm>
          <a:prstGeom prst="frame">
            <a:avLst>
              <a:gd name="adj1" fmla="val 7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9752EC-2AAD-4430-BD2E-3FAD6A363DAC}"/>
              </a:ext>
            </a:extLst>
          </p:cNvPr>
          <p:cNvSpPr txBox="1"/>
          <p:nvPr/>
        </p:nvSpPr>
        <p:spPr>
          <a:xfrm>
            <a:off x="953250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测试工具</a:t>
            </a: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8B886D47-9DE7-45AE-9F50-31F3C29D1390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5AB9E5CA-C034-4E60-81A3-213FC0A4C5CD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1E1573C-DEBC-4FA8-AF70-6A1E1DFC5F10}"/>
              </a:ext>
            </a:extLst>
          </p:cNvPr>
          <p:cNvSpPr/>
          <p:nvPr/>
        </p:nvSpPr>
        <p:spPr>
          <a:xfrm>
            <a:off x="5961017" y="674468"/>
            <a:ext cx="4768494" cy="28941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7610ABC-0684-40CC-BDC1-426E893FE243}"/>
              </a:ext>
            </a:extLst>
          </p:cNvPr>
          <p:cNvSpPr/>
          <p:nvPr/>
        </p:nvSpPr>
        <p:spPr>
          <a:xfrm>
            <a:off x="1587398" y="3289412"/>
            <a:ext cx="4768494" cy="289412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60A960-D739-456C-89BA-FB6618693109}"/>
              </a:ext>
            </a:extLst>
          </p:cNvPr>
          <p:cNvSpPr txBox="1"/>
          <p:nvPr/>
        </p:nvSpPr>
        <p:spPr>
          <a:xfrm>
            <a:off x="1730734" y="4807259"/>
            <a:ext cx="4481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很好用的一款</a:t>
            </a:r>
            <a:r>
              <a:rPr lang="en-US" altLang="zh-CN" dirty="0">
                <a:solidFill>
                  <a:schemeClr val="bg1"/>
                </a:solidFill>
              </a:rPr>
              <a:t>API/</a:t>
            </a:r>
            <a:r>
              <a:rPr lang="zh-CN" altLang="en-US" dirty="0">
                <a:solidFill>
                  <a:schemeClr val="bg1"/>
                </a:solidFill>
              </a:rPr>
              <a:t>接口功能测试工具，很方便的塞数据，查看响应，设置检查点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断言，能进行一定程度上的自动化测试。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41833D0-8745-4A7F-9D78-9657507574D9}"/>
              </a:ext>
            </a:extLst>
          </p:cNvPr>
          <p:cNvSpPr txBox="1"/>
          <p:nvPr/>
        </p:nvSpPr>
        <p:spPr>
          <a:xfrm>
            <a:off x="6096000" y="828866"/>
            <a:ext cx="4481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微信开发者工具是微信官方提供的针对微信小程序的开发工具，集中了开发，调试，预览，上传等功能。微信团队发布了微信小程序开发者工具、微信小程序开发文档和微信小程序设计指南，全新的开发者工具，集成了开发调试、代码编辑及程序发布等功能，帮助开发者简单和高效地开发微信小程序。</a:t>
            </a: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D712BA-48A1-4F36-ACEF-73C9F814D6E4}"/>
              </a:ext>
            </a:extLst>
          </p:cNvPr>
          <p:cNvCxnSpPr/>
          <p:nvPr/>
        </p:nvCxnSpPr>
        <p:spPr>
          <a:xfrm>
            <a:off x="1730734" y="3009530"/>
            <a:ext cx="41209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B4E4A1-B2BB-4E3B-8274-08E640F160B6}"/>
              </a:ext>
            </a:extLst>
          </p:cNvPr>
          <p:cNvCxnSpPr/>
          <p:nvPr/>
        </p:nvCxnSpPr>
        <p:spPr>
          <a:xfrm>
            <a:off x="1587398" y="3135296"/>
            <a:ext cx="41209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C256652-B0DE-4263-B43D-BC19567814D8}"/>
              </a:ext>
            </a:extLst>
          </p:cNvPr>
          <p:cNvCxnSpPr/>
          <p:nvPr/>
        </p:nvCxnSpPr>
        <p:spPr>
          <a:xfrm>
            <a:off x="6609279" y="3767091"/>
            <a:ext cx="41209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FC3638E-2FC0-4073-A05F-DCC478FCF739}"/>
              </a:ext>
            </a:extLst>
          </p:cNvPr>
          <p:cNvCxnSpPr/>
          <p:nvPr/>
        </p:nvCxnSpPr>
        <p:spPr>
          <a:xfrm>
            <a:off x="6456879" y="3919490"/>
            <a:ext cx="41209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0DAEC6-3C8C-4117-AE26-13B39B9EC51D}"/>
              </a:ext>
            </a:extLst>
          </p:cNvPr>
          <p:cNvSpPr txBox="1"/>
          <p:nvPr/>
        </p:nvSpPr>
        <p:spPr>
          <a:xfrm>
            <a:off x="2438271" y="3548971"/>
            <a:ext cx="1850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Postman</a:t>
            </a:r>
            <a:endParaRPr lang="zh-CN" altLang="en-US" sz="44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28A7BF8-100F-4E2C-9646-8FAA100BF248}"/>
              </a:ext>
            </a:extLst>
          </p:cNvPr>
          <p:cNvSpPr txBox="1"/>
          <p:nvPr/>
        </p:nvSpPr>
        <p:spPr>
          <a:xfrm>
            <a:off x="8051115" y="2681700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微</a:t>
            </a:r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信开发者工具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CD441E-D1FC-425C-9041-A5A863852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32" y="3548971"/>
            <a:ext cx="769439" cy="769439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8A0D54CA-F14E-4BE0-9C9A-036EBA717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AE48A3-C138-4179-9B8A-66F1D1C7A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62" y="2675841"/>
            <a:ext cx="760853" cy="7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2" grpId="0" animBg="1"/>
      <p:bldP spid="24" grpId="0" animBg="1"/>
      <p:bldP spid="3" grpId="0"/>
      <p:bldP spid="25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B9765C-0CCA-44F0-8519-D3C9D49EEB89}"/>
              </a:ext>
            </a:extLst>
          </p:cNvPr>
          <p:cNvSpPr txBox="1"/>
          <p:nvPr/>
        </p:nvSpPr>
        <p:spPr>
          <a:xfrm>
            <a:off x="953250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测试问题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DE449761-29F1-4657-9D36-4210600E2E69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44F02B0-26C3-442C-946C-1A9CAF459C50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DA7F5E-01BA-413B-99FC-80D93734BA60}"/>
              </a:ext>
            </a:extLst>
          </p:cNvPr>
          <p:cNvGrpSpPr/>
          <p:nvPr/>
        </p:nvGrpSpPr>
        <p:grpSpPr>
          <a:xfrm>
            <a:off x="541804" y="1540288"/>
            <a:ext cx="822891" cy="652638"/>
            <a:chOff x="6705600" y="2383723"/>
            <a:chExt cx="822891" cy="652638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4971D439-FBAB-4CCE-BB29-51258A7F714D}"/>
                </a:ext>
              </a:extLst>
            </p:cNvPr>
            <p:cNvSpPr/>
            <p:nvPr/>
          </p:nvSpPr>
          <p:spPr>
            <a:xfrm>
              <a:off x="6705600" y="2383723"/>
              <a:ext cx="652638" cy="652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</a:t>
              </a:r>
              <a:r>
                <a:rPr lang="vi-VN" sz="2400" dirty="0"/>
                <a:t>1</a:t>
              </a:r>
              <a:endParaRPr lang="en-US" sz="2400" dirty="0">
                <a:latin typeface="Agency FB" panose="020B0503020202020204" pitchFamily="34" charset="0"/>
              </a:endParaRPr>
            </a:p>
          </p:txBody>
        </p:sp>
        <p:sp>
          <p:nvSpPr>
            <p:cNvPr id="7" name="Isosceles Triangle 22">
              <a:extLst>
                <a:ext uri="{FF2B5EF4-FFF2-40B4-BE49-F238E27FC236}">
                  <a16:creationId xmlns:a16="http://schemas.microsoft.com/office/drawing/2014/main" id="{A7111358-982E-450E-8BB7-E4FBDF674AD6}"/>
                </a:ext>
              </a:extLst>
            </p:cNvPr>
            <p:cNvSpPr/>
            <p:nvPr/>
          </p:nvSpPr>
          <p:spPr>
            <a:xfrm flipV="1">
              <a:off x="7358238" y="2383723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FE7024-E8AC-4620-BF83-0F75E8C906E9}"/>
              </a:ext>
            </a:extLst>
          </p:cNvPr>
          <p:cNvGrpSpPr/>
          <p:nvPr/>
        </p:nvGrpSpPr>
        <p:grpSpPr>
          <a:xfrm>
            <a:off x="541804" y="4164212"/>
            <a:ext cx="822891" cy="652638"/>
            <a:chOff x="6705600" y="3398024"/>
            <a:chExt cx="822891" cy="652638"/>
          </a:xfrm>
        </p:grpSpPr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275455CC-E174-468D-B23D-129D329D102B}"/>
                </a:ext>
              </a:extLst>
            </p:cNvPr>
            <p:cNvSpPr/>
            <p:nvPr/>
          </p:nvSpPr>
          <p:spPr>
            <a:xfrm>
              <a:off x="6705600" y="3398024"/>
              <a:ext cx="652638" cy="652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10" name="Isosceles Triangle 28">
              <a:extLst>
                <a:ext uri="{FF2B5EF4-FFF2-40B4-BE49-F238E27FC236}">
                  <a16:creationId xmlns:a16="http://schemas.microsoft.com/office/drawing/2014/main" id="{88C19A43-E4CE-400E-8FA3-153E07610EBE}"/>
                </a:ext>
              </a:extLst>
            </p:cNvPr>
            <p:cNvSpPr/>
            <p:nvPr/>
          </p:nvSpPr>
          <p:spPr>
            <a:xfrm flipV="1">
              <a:off x="7358238" y="3398024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C7F220-7BBD-43CB-8FE8-5E13111A2B77}"/>
              </a:ext>
            </a:extLst>
          </p:cNvPr>
          <p:cNvGrpSpPr/>
          <p:nvPr/>
        </p:nvGrpSpPr>
        <p:grpSpPr>
          <a:xfrm>
            <a:off x="6682870" y="1516838"/>
            <a:ext cx="822892" cy="652639"/>
            <a:chOff x="6705600" y="4469265"/>
            <a:chExt cx="822892" cy="652639"/>
          </a:xfrm>
        </p:grpSpPr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DFD6ECED-C559-47AF-9E91-6D1811BFDB62}"/>
                </a:ext>
              </a:extLst>
            </p:cNvPr>
            <p:cNvSpPr/>
            <p:nvPr/>
          </p:nvSpPr>
          <p:spPr>
            <a:xfrm>
              <a:off x="6705600" y="4469265"/>
              <a:ext cx="652639" cy="652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13" name="Isosceles Triangle 31">
              <a:extLst>
                <a:ext uri="{FF2B5EF4-FFF2-40B4-BE49-F238E27FC236}">
                  <a16:creationId xmlns:a16="http://schemas.microsoft.com/office/drawing/2014/main" id="{F412D68E-AA45-46AB-9B86-F9C392440159}"/>
                </a:ext>
              </a:extLst>
            </p:cNvPr>
            <p:cNvSpPr/>
            <p:nvPr/>
          </p:nvSpPr>
          <p:spPr>
            <a:xfrm flipV="1">
              <a:off x="7358239" y="4469265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FA4BC95-ACE2-4EA2-BC61-F434468EB53D}"/>
              </a:ext>
            </a:extLst>
          </p:cNvPr>
          <p:cNvSpPr txBox="1"/>
          <p:nvPr/>
        </p:nvSpPr>
        <p:spPr>
          <a:xfrm>
            <a:off x="1462489" y="1436180"/>
            <a:ext cx="4396153" cy="9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登录界面的页面元素会因为不同机型而变化。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75F41F-2035-45B8-A424-DB6F3385D211}"/>
              </a:ext>
            </a:extLst>
          </p:cNvPr>
          <p:cNvGrpSpPr/>
          <p:nvPr/>
        </p:nvGrpSpPr>
        <p:grpSpPr>
          <a:xfrm>
            <a:off x="6682870" y="4159657"/>
            <a:ext cx="822892" cy="652639"/>
            <a:chOff x="6705600" y="5500278"/>
            <a:chExt cx="822892" cy="652639"/>
          </a:xfrm>
        </p:grpSpPr>
        <p:sp>
          <p:nvSpPr>
            <p:cNvPr id="18" name="Rectangle 30">
              <a:extLst>
                <a:ext uri="{FF2B5EF4-FFF2-40B4-BE49-F238E27FC236}">
                  <a16:creationId xmlns:a16="http://schemas.microsoft.com/office/drawing/2014/main" id="{867A500C-142C-4621-8A05-7C9815DA6B41}"/>
                </a:ext>
              </a:extLst>
            </p:cNvPr>
            <p:cNvSpPr/>
            <p:nvPr/>
          </p:nvSpPr>
          <p:spPr>
            <a:xfrm>
              <a:off x="6705600" y="5500278"/>
              <a:ext cx="652639" cy="6526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19" name="Isosceles Triangle 31">
              <a:extLst>
                <a:ext uri="{FF2B5EF4-FFF2-40B4-BE49-F238E27FC236}">
                  <a16:creationId xmlns:a16="http://schemas.microsoft.com/office/drawing/2014/main" id="{D5617699-6197-4175-BBD3-2F9C4C8FE53F}"/>
                </a:ext>
              </a:extLst>
            </p:cNvPr>
            <p:cNvSpPr/>
            <p:nvPr/>
          </p:nvSpPr>
          <p:spPr>
            <a:xfrm flipV="1">
              <a:off x="7358239" y="5500278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D2708EA-5946-4BB7-B3AC-C6FF835229F4}"/>
              </a:ext>
            </a:extLst>
          </p:cNvPr>
          <p:cNvSpPr txBox="1"/>
          <p:nvPr/>
        </p:nvSpPr>
        <p:spPr>
          <a:xfrm>
            <a:off x="1462488" y="2346814"/>
            <a:ext cx="4396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在页面加载时自动获取屏幕高度，根据所获取的屏幕高度调整页面元素，以适应各种机型。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84DE4C-5668-4098-A72E-5FD058654334}"/>
              </a:ext>
            </a:extLst>
          </p:cNvPr>
          <p:cNvSpPr txBox="1"/>
          <p:nvPr/>
        </p:nvSpPr>
        <p:spPr>
          <a:xfrm>
            <a:off x="1462489" y="3958270"/>
            <a:ext cx="4987203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在个人界面，部分机型上会出现导航栏遮挡住页面内容的情况。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E09022-C8C6-4C96-A59C-72E88F93DA7C}"/>
              </a:ext>
            </a:extLst>
          </p:cNvPr>
          <p:cNvSpPr txBox="1"/>
          <p:nvPr/>
        </p:nvSpPr>
        <p:spPr>
          <a:xfrm>
            <a:off x="1462489" y="5132881"/>
            <a:ext cx="5027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在导航栏的前面设置一个与导航栏高度相同的空容器。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E0C218-3A46-47A3-B0DA-44F098D0B36E}"/>
              </a:ext>
            </a:extLst>
          </p:cNvPr>
          <p:cNvSpPr txBox="1"/>
          <p:nvPr/>
        </p:nvSpPr>
        <p:spPr>
          <a:xfrm>
            <a:off x="7677600" y="1334346"/>
            <a:ext cx="4396153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测试宿舍号修改时，发现三级选择器选取完毕，点击取消后，修改信息页面数据发生了改变。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D78F0C-72F7-4C58-AD11-E987C44B8B23}"/>
              </a:ext>
            </a:extLst>
          </p:cNvPr>
          <p:cNvSpPr txBox="1"/>
          <p:nvPr/>
        </p:nvSpPr>
        <p:spPr>
          <a:xfrm>
            <a:off x="7688598" y="2513155"/>
            <a:ext cx="41742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将数据的设置放在确认模块下。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C4DD96-9343-4D5F-8DE1-FC29D9135F5E}"/>
              </a:ext>
            </a:extLst>
          </p:cNvPr>
          <p:cNvSpPr txBox="1"/>
          <p:nvPr/>
        </p:nvSpPr>
        <p:spPr>
          <a:xfrm>
            <a:off x="7677600" y="4012437"/>
            <a:ext cx="4259697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测试手机、邮箱验证时，遇到输入框为空或错误时，获取验证码按钮失效，无法点击。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17E6DA-E442-4ABD-87B0-C9C991108946}"/>
              </a:ext>
            </a:extLst>
          </p:cNvPr>
          <p:cNvSpPr txBox="1"/>
          <p:nvPr/>
        </p:nvSpPr>
        <p:spPr>
          <a:xfrm>
            <a:off x="7688598" y="5252802"/>
            <a:ext cx="4294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全局分情况判断是否使按钮锁定。</a:t>
            </a:r>
          </a:p>
        </p:txBody>
      </p:sp>
    </p:spTree>
    <p:extLst>
      <p:ext uri="{BB962C8B-B14F-4D97-AF65-F5344CB8AC3E}">
        <p14:creationId xmlns:p14="http://schemas.microsoft.com/office/powerpoint/2010/main" val="36493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4" grpId="0"/>
      <p:bldP spid="22" grpId="0"/>
      <p:bldP spid="23" grpId="0"/>
      <p:bldP spid="25" grpId="0"/>
      <p:bldP spid="26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B9765C-0CCA-44F0-8519-D3C9D49EEB89}"/>
              </a:ext>
            </a:extLst>
          </p:cNvPr>
          <p:cNvSpPr txBox="1"/>
          <p:nvPr/>
        </p:nvSpPr>
        <p:spPr>
          <a:xfrm>
            <a:off x="953250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测试问题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DE449761-29F1-4657-9D36-4210600E2E69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E44F02B0-26C3-442C-946C-1A9CAF459C50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DA7F5E-01BA-413B-99FC-80D93734BA60}"/>
              </a:ext>
            </a:extLst>
          </p:cNvPr>
          <p:cNvGrpSpPr/>
          <p:nvPr/>
        </p:nvGrpSpPr>
        <p:grpSpPr>
          <a:xfrm>
            <a:off x="541804" y="1540288"/>
            <a:ext cx="822891" cy="652638"/>
            <a:chOff x="6705600" y="2383723"/>
            <a:chExt cx="822891" cy="652638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4971D439-FBAB-4CCE-BB29-51258A7F714D}"/>
                </a:ext>
              </a:extLst>
            </p:cNvPr>
            <p:cNvSpPr/>
            <p:nvPr/>
          </p:nvSpPr>
          <p:spPr>
            <a:xfrm>
              <a:off x="6705600" y="2383723"/>
              <a:ext cx="652638" cy="652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05</a:t>
              </a:r>
            </a:p>
          </p:txBody>
        </p:sp>
        <p:sp>
          <p:nvSpPr>
            <p:cNvPr id="7" name="Isosceles Triangle 22">
              <a:extLst>
                <a:ext uri="{FF2B5EF4-FFF2-40B4-BE49-F238E27FC236}">
                  <a16:creationId xmlns:a16="http://schemas.microsoft.com/office/drawing/2014/main" id="{A7111358-982E-450E-8BB7-E4FBDF674AD6}"/>
                </a:ext>
              </a:extLst>
            </p:cNvPr>
            <p:cNvSpPr/>
            <p:nvPr/>
          </p:nvSpPr>
          <p:spPr>
            <a:xfrm flipV="1">
              <a:off x="7358238" y="2383723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BFE7024-E8AC-4620-BF83-0F75E8C906E9}"/>
              </a:ext>
            </a:extLst>
          </p:cNvPr>
          <p:cNvGrpSpPr/>
          <p:nvPr/>
        </p:nvGrpSpPr>
        <p:grpSpPr>
          <a:xfrm>
            <a:off x="541804" y="4164212"/>
            <a:ext cx="822891" cy="652638"/>
            <a:chOff x="6705600" y="3398024"/>
            <a:chExt cx="822891" cy="652638"/>
          </a:xfrm>
        </p:grpSpPr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275455CC-E174-468D-B23D-129D329D102B}"/>
                </a:ext>
              </a:extLst>
            </p:cNvPr>
            <p:cNvSpPr/>
            <p:nvPr/>
          </p:nvSpPr>
          <p:spPr>
            <a:xfrm>
              <a:off x="6705600" y="3398024"/>
              <a:ext cx="652638" cy="652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06</a:t>
              </a:r>
            </a:p>
          </p:txBody>
        </p:sp>
        <p:sp>
          <p:nvSpPr>
            <p:cNvPr id="10" name="Isosceles Triangle 28">
              <a:extLst>
                <a:ext uri="{FF2B5EF4-FFF2-40B4-BE49-F238E27FC236}">
                  <a16:creationId xmlns:a16="http://schemas.microsoft.com/office/drawing/2014/main" id="{88C19A43-E4CE-400E-8FA3-153E07610EBE}"/>
                </a:ext>
              </a:extLst>
            </p:cNvPr>
            <p:cNvSpPr/>
            <p:nvPr/>
          </p:nvSpPr>
          <p:spPr>
            <a:xfrm flipV="1">
              <a:off x="7358238" y="3398024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C7F220-7BBD-43CB-8FE8-5E13111A2B77}"/>
              </a:ext>
            </a:extLst>
          </p:cNvPr>
          <p:cNvGrpSpPr/>
          <p:nvPr/>
        </p:nvGrpSpPr>
        <p:grpSpPr>
          <a:xfrm>
            <a:off x="6682870" y="1516838"/>
            <a:ext cx="822892" cy="652639"/>
            <a:chOff x="6705600" y="4469265"/>
            <a:chExt cx="822892" cy="652639"/>
          </a:xfrm>
        </p:grpSpPr>
        <p:sp>
          <p:nvSpPr>
            <p:cNvPr id="12" name="Rectangle 30">
              <a:extLst>
                <a:ext uri="{FF2B5EF4-FFF2-40B4-BE49-F238E27FC236}">
                  <a16:creationId xmlns:a16="http://schemas.microsoft.com/office/drawing/2014/main" id="{DFD6ECED-C559-47AF-9E91-6D1811BFDB62}"/>
                </a:ext>
              </a:extLst>
            </p:cNvPr>
            <p:cNvSpPr/>
            <p:nvPr/>
          </p:nvSpPr>
          <p:spPr>
            <a:xfrm>
              <a:off x="6705600" y="4469265"/>
              <a:ext cx="652639" cy="652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07</a:t>
              </a:r>
            </a:p>
          </p:txBody>
        </p:sp>
        <p:sp>
          <p:nvSpPr>
            <p:cNvPr id="13" name="Isosceles Triangle 31">
              <a:extLst>
                <a:ext uri="{FF2B5EF4-FFF2-40B4-BE49-F238E27FC236}">
                  <a16:creationId xmlns:a16="http://schemas.microsoft.com/office/drawing/2014/main" id="{F412D68E-AA45-46AB-9B86-F9C392440159}"/>
                </a:ext>
              </a:extLst>
            </p:cNvPr>
            <p:cNvSpPr/>
            <p:nvPr/>
          </p:nvSpPr>
          <p:spPr>
            <a:xfrm flipV="1">
              <a:off x="7358239" y="4469265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FA4BC95-ACE2-4EA2-BC61-F434468EB53D}"/>
              </a:ext>
            </a:extLst>
          </p:cNvPr>
          <p:cNvSpPr txBox="1"/>
          <p:nvPr/>
        </p:nvSpPr>
        <p:spPr>
          <a:xfrm>
            <a:off x="1462489" y="1436180"/>
            <a:ext cx="4396153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辅导员端，若未导入该系的宿舍信息，仍可进行抽取宿舍。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75F41F-2035-45B8-A424-DB6F3385D211}"/>
              </a:ext>
            </a:extLst>
          </p:cNvPr>
          <p:cNvGrpSpPr/>
          <p:nvPr/>
        </p:nvGrpSpPr>
        <p:grpSpPr>
          <a:xfrm>
            <a:off x="6682870" y="4159657"/>
            <a:ext cx="822892" cy="652639"/>
            <a:chOff x="6705600" y="5500278"/>
            <a:chExt cx="822892" cy="652639"/>
          </a:xfrm>
        </p:grpSpPr>
        <p:sp>
          <p:nvSpPr>
            <p:cNvPr id="18" name="Rectangle 30">
              <a:extLst>
                <a:ext uri="{FF2B5EF4-FFF2-40B4-BE49-F238E27FC236}">
                  <a16:creationId xmlns:a16="http://schemas.microsoft.com/office/drawing/2014/main" id="{867A500C-142C-4621-8A05-7C9815DA6B41}"/>
                </a:ext>
              </a:extLst>
            </p:cNvPr>
            <p:cNvSpPr/>
            <p:nvPr/>
          </p:nvSpPr>
          <p:spPr>
            <a:xfrm>
              <a:off x="6705600" y="5500278"/>
              <a:ext cx="652639" cy="65263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08</a:t>
              </a:r>
            </a:p>
          </p:txBody>
        </p:sp>
        <p:sp>
          <p:nvSpPr>
            <p:cNvPr id="19" name="Isosceles Triangle 31">
              <a:extLst>
                <a:ext uri="{FF2B5EF4-FFF2-40B4-BE49-F238E27FC236}">
                  <a16:creationId xmlns:a16="http://schemas.microsoft.com/office/drawing/2014/main" id="{D5617699-6197-4175-BBD3-2F9C4C8FE53F}"/>
                </a:ext>
              </a:extLst>
            </p:cNvPr>
            <p:cNvSpPr/>
            <p:nvPr/>
          </p:nvSpPr>
          <p:spPr>
            <a:xfrm flipV="1">
              <a:off x="7358239" y="5500278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D2708EA-5946-4BB7-B3AC-C6FF835229F4}"/>
              </a:ext>
            </a:extLst>
          </p:cNvPr>
          <p:cNvSpPr txBox="1"/>
          <p:nvPr/>
        </p:nvSpPr>
        <p:spPr>
          <a:xfrm>
            <a:off x="1462489" y="2736614"/>
            <a:ext cx="4174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写一个接口，分别获取男女生宿舍的数量，作为抽签时的上限。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84DE4C-5668-4098-A72E-5FD058654334}"/>
              </a:ext>
            </a:extLst>
          </p:cNvPr>
          <p:cNvSpPr txBox="1"/>
          <p:nvPr/>
        </p:nvSpPr>
        <p:spPr>
          <a:xfrm>
            <a:off x="1462489" y="3958270"/>
            <a:ext cx="4987203" cy="121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其他系没有导入宿舍的情况下，添加宿舍界面调用区接口返回数据不为空。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1E09022-C8C6-4C96-A59C-72E88F93DA7C}"/>
              </a:ext>
            </a:extLst>
          </p:cNvPr>
          <p:cNvSpPr txBox="1"/>
          <p:nvPr/>
        </p:nvSpPr>
        <p:spPr>
          <a:xfrm>
            <a:off x="1467613" y="5045703"/>
            <a:ext cx="5027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在该界面将调用接口的参数系及年级修改为全局变量。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E0C218-3A46-47A3-B0DA-44F098D0B36E}"/>
              </a:ext>
            </a:extLst>
          </p:cNvPr>
          <p:cNvSpPr txBox="1"/>
          <p:nvPr/>
        </p:nvSpPr>
        <p:spPr>
          <a:xfrm>
            <a:off x="7677600" y="1334346"/>
            <a:ext cx="4396153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抽取的确认界面跳转出现会先跳转到登录界面，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后立马跳回目标页面（辅导员首页）的问题。</a:t>
            </a:r>
          </a:p>
          <a:p>
            <a:pPr algn="just">
              <a:lnSpc>
                <a:spcPct val="125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D78F0C-72F7-4C58-AD11-E987C44B8B23}"/>
              </a:ext>
            </a:extLst>
          </p:cNvPr>
          <p:cNvSpPr txBox="1"/>
          <p:nvPr/>
        </p:nvSpPr>
        <p:spPr>
          <a:xfrm>
            <a:off x="7720343" y="2736613"/>
            <a:ext cx="4174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通过使用</a:t>
            </a:r>
            <a:r>
              <a:rPr lang="en-US" altLang="zh-CN" sz="1600" dirty="0" err="1">
                <a:solidFill>
                  <a:schemeClr val="bg1"/>
                </a:solidFill>
              </a:rPr>
              <a:t>wx.navigateBack</a:t>
            </a:r>
            <a:r>
              <a:rPr lang="zh-CN" altLang="en-US" sz="1600" dirty="0">
                <a:solidFill>
                  <a:schemeClr val="bg1"/>
                </a:solidFill>
              </a:rPr>
              <a:t>，将</a:t>
            </a:r>
            <a:r>
              <a:rPr lang="en-US" altLang="zh-CN" sz="1600" dirty="0">
                <a:solidFill>
                  <a:schemeClr val="bg1"/>
                </a:solidFill>
              </a:rPr>
              <a:t>delta</a:t>
            </a:r>
            <a:r>
              <a:rPr lang="zh-CN" altLang="en-US" sz="1600" dirty="0">
                <a:solidFill>
                  <a:schemeClr val="bg1"/>
                </a:solidFill>
              </a:rPr>
              <a:t>设置为 </a:t>
            </a: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r>
              <a:rPr lang="zh-CN" altLang="en-US" sz="1600" dirty="0">
                <a:solidFill>
                  <a:schemeClr val="bg1"/>
                </a:solidFill>
              </a:rPr>
              <a:t>。</a:t>
            </a:r>
          </a:p>
          <a:p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C4DD96-9343-4D5F-8DE1-FC29D9135F5E}"/>
              </a:ext>
            </a:extLst>
          </p:cNvPr>
          <p:cNvSpPr txBox="1"/>
          <p:nvPr/>
        </p:nvSpPr>
        <p:spPr>
          <a:xfrm>
            <a:off x="7677600" y="4012437"/>
            <a:ext cx="4259697" cy="91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roblem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指定抽签时，抽取到不存在的宿舍。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317E6DA-E442-4ABD-87B0-C9C991108946}"/>
              </a:ext>
            </a:extLst>
          </p:cNvPr>
          <p:cNvSpPr txBox="1"/>
          <p:nvPr/>
        </p:nvSpPr>
        <p:spPr>
          <a:xfrm>
            <a:off x="7688598" y="5099870"/>
            <a:ext cx="4294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olve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指定时，加上判断，宿舍是否存在。</a:t>
            </a:r>
          </a:p>
        </p:txBody>
      </p:sp>
    </p:spTree>
    <p:extLst>
      <p:ext uri="{BB962C8B-B14F-4D97-AF65-F5344CB8AC3E}">
        <p14:creationId xmlns:p14="http://schemas.microsoft.com/office/powerpoint/2010/main" val="28722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4" grpId="0"/>
      <p:bldP spid="22" grpId="0"/>
      <p:bldP spid="23" grpId="0"/>
      <p:bldP spid="25" grpId="0"/>
      <p:bldP spid="26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86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>
            <a:off x="1714500" y="22669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704850" y="17335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43100" y="2468344"/>
            <a:ext cx="263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PART FOUR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3100" y="3608457"/>
            <a:ext cx="365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项目总结</a:t>
            </a:r>
          </a:p>
        </p:txBody>
      </p:sp>
      <p:sp>
        <p:nvSpPr>
          <p:cNvPr id="18" name="素材框 17"/>
          <p:cNvSpPr/>
          <p:nvPr/>
        </p:nvSpPr>
        <p:spPr>
          <a:xfrm>
            <a:off x="704850" y="476250"/>
            <a:ext cx="666750" cy="723901"/>
          </a:xfrm>
          <a:prstGeom prst="frame">
            <a:avLst>
              <a:gd name="adj1" fmla="val 10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素材框 18"/>
          <p:cNvSpPr/>
          <p:nvPr/>
        </p:nvSpPr>
        <p:spPr>
          <a:xfrm>
            <a:off x="1104900" y="971550"/>
            <a:ext cx="476250" cy="476251"/>
          </a:xfrm>
          <a:prstGeom prst="frame">
            <a:avLst>
              <a:gd name="adj1" fmla="val 7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888019" y="4456830"/>
            <a:ext cx="783392" cy="812826"/>
            <a:chOff x="5888019" y="4456830"/>
            <a:chExt cx="783392" cy="812826"/>
          </a:xfrm>
        </p:grpSpPr>
        <p:sp>
          <p:nvSpPr>
            <p:cNvPr id="22" name="椭圆 21"/>
            <p:cNvSpPr/>
            <p:nvPr/>
          </p:nvSpPr>
          <p:spPr>
            <a:xfrm>
              <a:off x="5888019" y="4456830"/>
              <a:ext cx="783392" cy="7833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3" name="TextBox 139"/>
            <p:cNvSpPr txBox="1"/>
            <p:nvPr/>
          </p:nvSpPr>
          <p:spPr>
            <a:xfrm>
              <a:off x="5913632" y="4500215"/>
              <a:ext cx="7040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78949" y="1806440"/>
            <a:ext cx="846248" cy="846248"/>
            <a:chOff x="5078949" y="1806440"/>
            <a:chExt cx="846248" cy="846248"/>
          </a:xfrm>
        </p:grpSpPr>
        <p:sp>
          <p:nvSpPr>
            <p:cNvPr id="25" name="椭圆 24"/>
            <p:cNvSpPr/>
            <p:nvPr/>
          </p:nvSpPr>
          <p:spPr>
            <a:xfrm>
              <a:off x="5078949" y="1806440"/>
              <a:ext cx="846248" cy="8462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5211769" y="1818269"/>
              <a:ext cx="580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66873" y="2494593"/>
            <a:ext cx="901290" cy="1022191"/>
            <a:chOff x="5766873" y="2494593"/>
            <a:chExt cx="901290" cy="102219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766873" y="2494593"/>
              <a:ext cx="227640" cy="26204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5821915" y="2670536"/>
              <a:ext cx="846248" cy="846248"/>
              <a:chOff x="4661856" y="1851670"/>
              <a:chExt cx="846248" cy="84624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661856" y="1851670"/>
                <a:ext cx="846248" cy="8462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28575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  <a:effectLst>
                <a:outerShdw blurRad="444500" dist="190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137"/>
              <p:cNvSpPr txBox="1"/>
              <p:nvPr/>
            </p:nvSpPr>
            <p:spPr>
              <a:xfrm>
                <a:off x="4716016" y="1905830"/>
                <a:ext cx="69602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tx2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0" name="直接连接符 29"/>
          <p:cNvCxnSpPr>
            <a:cxnSpLocks/>
          </p:cNvCxnSpPr>
          <p:nvPr/>
        </p:nvCxnSpPr>
        <p:spPr>
          <a:xfrm flipH="1">
            <a:off x="5766873" y="3494105"/>
            <a:ext cx="273987" cy="2620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078949" y="3588792"/>
            <a:ext cx="846248" cy="846248"/>
            <a:chOff x="5078949" y="3588792"/>
            <a:chExt cx="846248" cy="846248"/>
          </a:xfrm>
        </p:grpSpPr>
        <p:sp>
          <p:nvSpPr>
            <p:cNvPr id="34" name="椭圆 33"/>
            <p:cNvSpPr/>
            <p:nvPr/>
          </p:nvSpPr>
          <p:spPr>
            <a:xfrm>
              <a:off x="5078949" y="3588792"/>
              <a:ext cx="846248" cy="8462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5" name="TextBox 138"/>
            <p:cNvSpPr txBox="1"/>
            <p:nvPr/>
          </p:nvSpPr>
          <p:spPr>
            <a:xfrm>
              <a:off x="5139994" y="3597210"/>
              <a:ext cx="707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直接连接符 35"/>
          <p:cNvCxnSpPr>
            <a:cxnSpLocks/>
          </p:cNvCxnSpPr>
          <p:nvPr/>
        </p:nvCxnSpPr>
        <p:spPr>
          <a:xfrm>
            <a:off x="5804067" y="4262855"/>
            <a:ext cx="227640" cy="2620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9D123-3CDD-4EE1-9224-4CB2213650D6}"/>
              </a:ext>
            </a:extLst>
          </p:cNvPr>
          <p:cNvSpPr txBox="1"/>
          <p:nvPr/>
        </p:nvSpPr>
        <p:spPr>
          <a:xfrm>
            <a:off x="452313" y="1787429"/>
            <a:ext cx="45205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bg1"/>
                </a:solidFill>
              </a:rPr>
              <a:t>“从一开始的生疏、茫然，到现在的熟练运用各种辅助软件测试，自己的能力真的得到了很大的提升，每天从早到晚的忙碌是值得的。”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A1D9F1-D958-4AAC-90CE-25053F33CB70}"/>
              </a:ext>
            </a:extLst>
          </p:cNvPr>
          <p:cNvSpPr txBox="1"/>
          <p:nvPr/>
        </p:nvSpPr>
        <p:spPr>
          <a:xfrm>
            <a:off x="6880331" y="2133678"/>
            <a:ext cx="47316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300" dirty="0">
                <a:solidFill>
                  <a:schemeClr val="bg1"/>
                </a:solidFill>
              </a:rPr>
              <a:t>“小程序的前端代码，因为之前有接触过，差别并不大，所以比较好上手。觉得困难的是对接接口。虽然这个过程有点累，但是每天都过的很充实。团队的成员都超级棒，互相帮助解决问题。”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DB506C-E71F-4BCD-B804-CDE4AF4A520A}"/>
              </a:ext>
            </a:extLst>
          </p:cNvPr>
          <p:cNvSpPr txBox="1"/>
          <p:nvPr/>
        </p:nvSpPr>
        <p:spPr>
          <a:xfrm>
            <a:off x="953251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个人总结</a:t>
            </a:r>
          </a:p>
        </p:txBody>
      </p:sp>
      <p:sp>
        <p:nvSpPr>
          <p:cNvPr id="42" name="半闭框 41">
            <a:extLst>
              <a:ext uri="{FF2B5EF4-FFF2-40B4-BE49-F238E27FC236}">
                <a16:creationId xmlns:a16="http://schemas.microsoft.com/office/drawing/2014/main" id="{7D6160D6-7F7A-40A7-B702-BB7275E9EC87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半闭框 42">
            <a:extLst>
              <a:ext uri="{FF2B5EF4-FFF2-40B4-BE49-F238E27FC236}">
                <a16:creationId xmlns:a16="http://schemas.microsoft.com/office/drawing/2014/main" id="{D45387D8-84CC-4DAB-A106-361AEF3D5271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F389B73-A0FC-421C-BE6B-7A5CA4D62793}"/>
              </a:ext>
            </a:extLst>
          </p:cNvPr>
          <p:cNvSpPr txBox="1"/>
          <p:nvPr/>
        </p:nvSpPr>
        <p:spPr>
          <a:xfrm>
            <a:off x="451887" y="3807718"/>
            <a:ext cx="45205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bg1"/>
                </a:solidFill>
              </a:rPr>
              <a:t>“做项目运用了好多不会的知识，一边学习一边做，一坐就是一整天，我们在做团队任务的时候加深了对他们的了解，做到了互相帮助，一起成长。”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78B7961-5B6B-4EE7-9E69-FF02BA833CD0}"/>
              </a:ext>
            </a:extLst>
          </p:cNvPr>
          <p:cNvSpPr txBox="1"/>
          <p:nvPr/>
        </p:nvSpPr>
        <p:spPr>
          <a:xfrm>
            <a:off x="6959461" y="4778120"/>
            <a:ext cx="4731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300" dirty="0">
                <a:solidFill>
                  <a:schemeClr val="bg1"/>
                </a:solidFill>
              </a:rPr>
              <a:t>“这一段时间下来，从无到有，泡在腾讯会议，互相学习，互相帮助，都挺不容易的。”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41" grpId="0"/>
      <p:bldP spid="42" grpId="0" animBg="1"/>
      <p:bldP spid="43" grpId="0" animBg="1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3867150" y="838200"/>
            <a:ext cx="4457700" cy="1943100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 w="117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b="1" dirty="0"/>
          </a:p>
        </p:txBody>
      </p:sp>
      <p:sp>
        <p:nvSpPr>
          <p:cNvPr id="57" name="空心弧 56"/>
          <p:cNvSpPr/>
          <p:nvPr/>
        </p:nvSpPr>
        <p:spPr>
          <a:xfrm rot="10800000">
            <a:off x="906600" y="3482250"/>
            <a:ext cx="1440000" cy="1440000"/>
          </a:xfrm>
          <a:prstGeom prst="blockArc">
            <a:avLst>
              <a:gd name="adj1" fmla="val 2353678"/>
              <a:gd name="adj2" fmla="val 20334701"/>
              <a:gd name="adj3" fmla="val 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42900" y="3810000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ONE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1619250" y="0"/>
            <a:ext cx="0" cy="3482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空心弧 64"/>
          <p:cNvSpPr/>
          <p:nvPr/>
        </p:nvSpPr>
        <p:spPr>
          <a:xfrm rot="10800000">
            <a:off x="9883500" y="3482250"/>
            <a:ext cx="1440000" cy="1440000"/>
          </a:xfrm>
          <a:prstGeom prst="blockArc">
            <a:avLst>
              <a:gd name="adj1" fmla="val 2353678"/>
              <a:gd name="adj2" fmla="val 20334701"/>
              <a:gd name="adj3" fmla="val 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19800" y="3810000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FOUR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10596150" y="0"/>
            <a:ext cx="0" cy="3482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空心弧 67"/>
          <p:cNvSpPr/>
          <p:nvPr/>
        </p:nvSpPr>
        <p:spPr>
          <a:xfrm rot="10800000">
            <a:off x="3786603" y="3482250"/>
            <a:ext cx="1440000" cy="1440000"/>
          </a:xfrm>
          <a:prstGeom prst="blockArc">
            <a:avLst>
              <a:gd name="adj1" fmla="val 2353678"/>
              <a:gd name="adj2" fmla="val 20334701"/>
              <a:gd name="adj3" fmla="val 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4499253" y="2781300"/>
            <a:ext cx="0" cy="7009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空心弧 81"/>
          <p:cNvSpPr/>
          <p:nvPr/>
        </p:nvSpPr>
        <p:spPr>
          <a:xfrm rot="10800000">
            <a:off x="6884850" y="3482250"/>
            <a:ext cx="1440000" cy="1440000"/>
          </a:xfrm>
          <a:prstGeom prst="blockArc">
            <a:avLst>
              <a:gd name="adj1" fmla="val 2353678"/>
              <a:gd name="adj2" fmla="val 20334701"/>
              <a:gd name="adj3" fmla="val 413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7597500" y="2781300"/>
            <a:ext cx="0" cy="7009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151792" y="3795768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TWO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488253" y="3795768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THREE</a:t>
            </a:r>
            <a:endParaRPr lang="zh-CN" alt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37789" y="5195500"/>
            <a:ext cx="140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开发过程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742342" y="5195500"/>
            <a:ext cx="147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功能介绍</a:t>
            </a:r>
            <a:endParaRPr lang="en-US" altLang="zh-CN" sz="24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869583" y="5217162"/>
            <a:ext cx="147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测试问题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9883680" y="5218616"/>
            <a:ext cx="147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项目总结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068904" y="1299374"/>
            <a:ext cx="41600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CONTENT</a:t>
            </a:r>
            <a:endParaRPr lang="zh-CN" altLang="en-US" sz="4800" b="1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5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5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5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9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4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5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/>
      <p:bldP spid="65" grpId="0" animBg="1"/>
      <p:bldP spid="66" grpId="0"/>
      <p:bldP spid="68" grpId="0" animBg="1"/>
      <p:bldP spid="82" grpId="0" animBg="1"/>
      <p:bldP spid="84" grpId="0"/>
      <p:bldP spid="85" grpId="0"/>
      <p:bldP spid="86" grpId="0"/>
      <p:bldP spid="91" grpId="0"/>
      <p:bldP spid="92" grpId="0"/>
      <p:bldP spid="97" grpId="0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888019" y="4456830"/>
            <a:ext cx="783392" cy="812826"/>
            <a:chOff x="5888019" y="4456830"/>
            <a:chExt cx="783392" cy="812826"/>
          </a:xfrm>
        </p:grpSpPr>
        <p:sp>
          <p:nvSpPr>
            <p:cNvPr id="22" name="椭圆 21"/>
            <p:cNvSpPr/>
            <p:nvPr/>
          </p:nvSpPr>
          <p:spPr>
            <a:xfrm>
              <a:off x="5888019" y="4456830"/>
              <a:ext cx="783392" cy="7833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3" name="TextBox 139"/>
            <p:cNvSpPr txBox="1"/>
            <p:nvPr/>
          </p:nvSpPr>
          <p:spPr>
            <a:xfrm>
              <a:off x="5913632" y="4500215"/>
              <a:ext cx="7120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08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78949" y="1806440"/>
            <a:ext cx="846248" cy="846248"/>
            <a:chOff x="5078949" y="1806440"/>
            <a:chExt cx="846248" cy="846248"/>
          </a:xfrm>
        </p:grpSpPr>
        <p:sp>
          <p:nvSpPr>
            <p:cNvPr id="25" name="椭圆 24"/>
            <p:cNvSpPr/>
            <p:nvPr/>
          </p:nvSpPr>
          <p:spPr>
            <a:xfrm>
              <a:off x="5078949" y="1806440"/>
              <a:ext cx="846248" cy="8462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5139994" y="1829087"/>
              <a:ext cx="7040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66873" y="2494593"/>
            <a:ext cx="901290" cy="1022191"/>
            <a:chOff x="5766873" y="2494593"/>
            <a:chExt cx="901290" cy="102219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5766873" y="2494593"/>
              <a:ext cx="227640" cy="26204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5821915" y="2670536"/>
              <a:ext cx="846248" cy="846248"/>
              <a:chOff x="4661856" y="1851670"/>
              <a:chExt cx="846248" cy="84624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661856" y="1851670"/>
                <a:ext cx="846248" cy="8462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28575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  <a:effectLst>
                <a:outerShdw blurRad="444500" dist="190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137"/>
              <p:cNvSpPr txBox="1"/>
              <p:nvPr/>
            </p:nvSpPr>
            <p:spPr>
              <a:xfrm>
                <a:off x="4716016" y="1905830"/>
                <a:ext cx="70724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chemeClr val="tx2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0" name="直接连接符 29"/>
          <p:cNvCxnSpPr>
            <a:cxnSpLocks/>
          </p:cNvCxnSpPr>
          <p:nvPr/>
        </p:nvCxnSpPr>
        <p:spPr>
          <a:xfrm flipH="1">
            <a:off x="5766873" y="3494105"/>
            <a:ext cx="273987" cy="2620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078949" y="3588792"/>
            <a:ext cx="846248" cy="846248"/>
            <a:chOff x="5078949" y="3588792"/>
            <a:chExt cx="846248" cy="846248"/>
          </a:xfrm>
        </p:grpSpPr>
        <p:sp>
          <p:nvSpPr>
            <p:cNvPr id="34" name="椭圆 33"/>
            <p:cNvSpPr/>
            <p:nvPr/>
          </p:nvSpPr>
          <p:spPr>
            <a:xfrm>
              <a:off x="5078949" y="3588792"/>
              <a:ext cx="846248" cy="84624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35" name="TextBox 138"/>
            <p:cNvSpPr txBox="1"/>
            <p:nvPr/>
          </p:nvSpPr>
          <p:spPr>
            <a:xfrm>
              <a:off x="5139994" y="3597210"/>
              <a:ext cx="6912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tx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07</a:t>
              </a:r>
              <a:endParaRPr lang="zh-CN" altLang="en-US" sz="4400" b="1" dirty="0">
                <a:solidFill>
                  <a:schemeClr val="tx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直接连接符 35"/>
          <p:cNvCxnSpPr>
            <a:cxnSpLocks/>
          </p:cNvCxnSpPr>
          <p:nvPr/>
        </p:nvCxnSpPr>
        <p:spPr>
          <a:xfrm>
            <a:off x="5804067" y="4262855"/>
            <a:ext cx="227640" cy="26204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2B9D123-3CDD-4EE1-9224-4CB2213650D6}"/>
              </a:ext>
            </a:extLst>
          </p:cNvPr>
          <p:cNvSpPr txBox="1"/>
          <p:nvPr/>
        </p:nvSpPr>
        <p:spPr>
          <a:xfrm>
            <a:off x="452313" y="1787429"/>
            <a:ext cx="45205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bg1"/>
                </a:solidFill>
              </a:rPr>
              <a:t>“从最初的一无所知，到现在能够尽己所能去完成，整个过程下来，虽然很累，但是看到最后和大家一起完成的结果，还是很开心的。”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A1D9F1-D958-4AAC-90CE-25053F33CB70}"/>
              </a:ext>
            </a:extLst>
          </p:cNvPr>
          <p:cNvSpPr txBox="1"/>
          <p:nvPr/>
        </p:nvSpPr>
        <p:spPr>
          <a:xfrm>
            <a:off x="6949647" y="2753347"/>
            <a:ext cx="4731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300" dirty="0">
                <a:solidFill>
                  <a:schemeClr val="bg1"/>
                </a:solidFill>
              </a:rPr>
              <a:t>“通过这次的项目，扩充了我的知识储备，锻炼了我的编程能力，收获了满满的成就感。”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DB506C-E71F-4BCD-B804-CDE4AF4A520A}"/>
              </a:ext>
            </a:extLst>
          </p:cNvPr>
          <p:cNvSpPr txBox="1"/>
          <p:nvPr/>
        </p:nvSpPr>
        <p:spPr>
          <a:xfrm>
            <a:off x="953251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个人总结</a:t>
            </a:r>
          </a:p>
        </p:txBody>
      </p:sp>
      <p:sp>
        <p:nvSpPr>
          <p:cNvPr id="42" name="半闭框 41">
            <a:extLst>
              <a:ext uri="{FF2B5EF4-FFF2-40B4-BE49-F238E27FC236}">
                <a16:creationId xmlns:a16="http://schemas.microsoft.com/office/drawing/2014/main" id="{7D6160D6-7F7A-40A7-B702-BB7275E9EC87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半闭框 42">
            <a:extLst>
              <a:ext uri="{FF2B5EF4-FFF2-40B4-BE49-F238E27FC236}">
                <a16:creationId xmlns:a16="http://schemas.microsoft.com/office/drawing/2014/main" id="{D45387D8-84CC-4DAB-A106-361AEF3D5271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F389B73-A0FC-421C-BE6B-7A5CA4D62793}"/>
              </a:ext>
            </a:extLst>
          </p:cNvPr>
          <p:cNvSpPr txBox="1"/>
          <p:nvPr/>
        </p:nvSpPr>
        <p:spPr>
          <a:xfrm>
            <a:off x="442734" y="3865722"/>
            <a:ext cx="45205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bg1"/>
                </a:solidFill>
              </a:rPr>
              <a:t>“</a:t>
            </a:r>
            <a:r>
              <a:rPr lang="en-US" altLang="zh-CN" sz="1300" dirty="0">
                <a:solidFill>
                  <a:schemeClr val="bg1"/>
                </a:solidFill>
              </a:rPr>
              <a:t>Learning by trying. Learning by failing. Learning by doing.</a:t>
            </a:r>
            <a:r>
              <a:rPr lang="zh-CN" altLang="en-US" sz="13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78B7961-5B6B-4EE7-9E69-FF02BA833CD0}"/>
              </a:ext>
            </a:extLst>
          </p:cNvPr>
          <p:cNvSpPr txBox="1"/>
          <p:nvPr/>
        </p:nvSpPr>
        <p:spPr>
          <a:xfrm>
            <a:off x="6949646" y="4761776"/>
            <a:ext cx="4731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1300" dirty="0">
                <a:solidFill>
                  <a:schemeClr val="bg1"/>
                </a:solidFill>
              </a:rPr>
              <a:t>“一个系统的实现关键的不是代码的编写，而是分析设计，只有分析设计合理了，在后边代码实现的过程中才不会遇到问题。”</a:t>
            </a:r>
          </a:p>
        </p:txBody>
      </p:sp>
    </p:spTree>
    <p:extLst>
      <p:ext uri="{BB962C8B-B14F-4D97-AF65-F5344CB8AC3E}">
        <p14:creationId xmlns:p14="http://schemas.microsoft.com/office/powerpoint/2010/main" val="40872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41" grpId="0"/>
      <p:bldP spid="42" grpId="0" animBg="1"/>
      <p:bldP spid="43" grpId="0" animBg="1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33442" y="2678910"/>
            <a:ext cx="7638662" cy="1799366"/>
            <a:chOff x="1260022" y="2163164"/>
            <a:chExt cx="6960165" cy="1748634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Arc 54"/>
            <p:cNvSpPr/>
            <p:nvPr/>
          </p:nvSpPr>
          <p:spPr bwMode="auto">
            <a:xfrm>
              <a:off x="4740104" y="2171757"/>
              <a:ext cx="1740042" cy="1740041"/>
            </a:xfrm>
            <a:prstGeom prst="arc">
              <a:avLst>
                <a:gd name="adj1" fmla="val 21449734"/>
                <a:gd name="adj2" fmla="val 10900343"/>
              </a:avLst>
            </a:prstGeom>
            <a:grpFill/>
            <a:ln w="127000" cap="rnd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hangingPunct="0">
                <a:defRPr/>
              </a:pPr>
              <a:endParaRPr lang="en-US">
                <a:solidFill>
                  <a:srgbClr val="00B4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rc 42"/>
            <p:cNvSpPr/>
            <p:nvPr/>
          </p:nvSpPr>
          <p:spPr bwMode="auto">
            <a:xfrm>
              <a:off x="1260022" y="2171757"/>
              <a:ext cx="1740042" cy="1740041"/>
            </a:xfrm>
            <a:prstGeom prst="arc">
              <a:avLst>
                <a:gd name="adj1" fmla="val 21449734"/>
                <a:gd name="adj2" fmla="val 10900343"/>
              </a:avLst>
            </a:prstGeom>
            <a:grpFill/>
            <a:ln w="127000" cap="rnd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hangingPunct="0">
                <a:defRPr/>
              </a:pPr>
              <a:endParaRPr lang="en-US">
                <a:solidFill>
                  <a:srgbClr val="00B4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Arc 40"/>
            <p:cNvSpPr/>
            <p:nvPr/>
          </p:nvSpPr>
          <p:spPr bwMode="auto">
            <a:xfrm rot="10800000">
              <a:off x="3000064" y="2163164"/>
              <a:ext cx="1740041" cy="1740041"/>
            </a:xfrm>
            <a:prstGeom prst="arc">
              <a:avLst>
                <a:gd name="adj1" fmla="val 21449734"/>
                <a:gd name="adj2" fmla="val 10900343"/>
              </a:avLst>
            </a:prstGeom>
            <a:grpFill/>
            <a:ln w="127000" cap="rnd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hangingPunct="0">
                <a:defRPr/>
              </a:pPr>
              <a:endParaRPr lang="en-US">
                <a:solidFill>
                  <a:srgbClr val="00B4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c 52"/>
            <p:cNvSpPr/>
            <p:nvPr/>
          </p:nvSpPr>
          <p:spPr bwMode="auto">
            <a:xfrm rot="10800000">
              <a:off x="6480146" y="2163164"/>
              <a:ext cx="1740041" cy="1740041"/>
            </a:xfrm>
            <a:prstGeom prst="arc">
              <a:avLst>
                <a:gd name="adj1" fmla="val 21449734"/>
                <a:gd name="adj2" fmla="val 10900343"/>
              </a:avLst>
            </a:prstGeom>
            <a:grpFill/>
            <a:ln w="127000" cap="rnd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hangingPunct="0">
                <a:defRPr/>
              </a:pPr>
              <a:endParaRPr lang="en-US">
                <a:solidFill>
                  <a:srgbClr val="00B4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Box 8"/>
          <p:cNvSpPr txBox="1"/>
          <p:nvPr/>
        </p:nvSpPr>
        <p:spPr>
          <a:xfrm>
            <a:off x="2227896" y="1327202"/>
            <a:ext cx="2601798" cy="1253741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在项目开始前，制订命名规范，统一代码风格。不要用拼音、中文命名，以提高代码的可读性，降低出错的可能性。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731322" y="2903281"/>
            <a:ext cx="1332000" cy="1332000"/>
            <a:chOff x="2731322" y="2903281"/>
            <a:chExt cx="1332000" cy="1332000"/>
          </a:xfrm>
        </p:grpSpPr>
        <p:grpSp>
          <p:nvGrpSpPr>
            <p:cNvPr id="13" name="组合 12"/>
            <p:cNvGrpSpPr/>
            <p:nvPr/>
          </p:nvGrpSpPr>
          <p:grpSpPr>
            <a:xfrm>
              <a:off x="2731322" y="2903281"/>
              <a:ext cx="1332000" cy="1332000"/>
              <a:chOff x="4345444" y="2542859"/>
              <a:chExt cx="1810550" cy="1811205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17" name="同心圆 2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TextBox 20"/>
            <p:cNvSpPr txBox="1"/>
            <p:nvPr/>
          </p:nvSpPr>
          <p:spPr>
            <a:xfrm>
              <a:off x="3019694" y="3120521"/>
              <a:ext cx="755256" cy="8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华文黑体" pitchFamily="2" charset="-122"/>
                </a:rPr>
                <a:t>代码规范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87448" y="2891022"/>
            <a:ext cx="1332000" cy="1332000"/>
            <a:chOff x="6587448" y="2891022"/>
            <a:chExt cx="1332000" cy="1332000"/>
          </a:xfrm>
        </p:grpSpPr>
        <p:grpSp>
          <p:nvGrpSpPr>
            <p:cNvPr id="20" name="组合 19"/>
            <p:cNvGrpSpPr/>
            <p:nvPr/>
          </p:nvGrpSpPr>
          <p:grpSpPr>
            <a:xfrm>
              <a:off x="6587448" y="2891022"/>
              <a:ext cx="1332000" cy="1332000"/>
              <a:chOff x="4345444" y="2542859"/>
              <a:chExt cx="1810550" cy="181120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4" name="同心圆 3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27"/>
            <p:cNvSpPr txBox="1"/>
            <p:nvPr/>
          </p:nvSpPr>
          <p:spPr>
            <a:xfrm>
              <a:off x="6883194" y="3078371"/>
              <a:ext cx="755256" cy="86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华文黑体" pitchFamily="2" charset="-122"/>
                </a:rPr>
                <a:t>使用</a:t>
              </a:r>
              <a:r>
                <a:rPr lang="en-US" altLang="zh-CN" b="1" dirty="0" err="1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华文黑体" pitchFamily="2" charset="-122"/>
                </a:rPr>
                <a:t>Github</a:t>
              </a:r>
              <a:endParaRPr lang="en-US" altLang="zh-CN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67750" y="2916429"/>
            <a:ext cx="1332000" cy="1332000"/>
            <a:chOff x="4667750" y="2916429"/>
            <a:chExt cx="1332000" cy="1332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4667750" y="2916429"/>
              <a:ext cx="1332000" cy="1332000"/>
              <a:chOff x="4345444" y="2542859"/>
              <a:chExt cx="1810550" cy="181120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" name="同心圆 3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TextBox 34"/>
            <p:cNvSpPr txBox="1"/>
            <p:nvPr/>
          </p:nvSpPr>
          <p:spPr>
            <a:xfrm>
              <a:off x="4959223" y="3132780"/>
              <a:ext cx="755256" cy="87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华文黑体" pitchFamily="2" charset="-122"/>
                </a:rPr>
                <a:t>沟通交流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55161" y="2983901"/>
            <a:ext cx="1332000" cy="1332000"/>
            <a:chOff x="8455161" y="2983901"/>
            <a:chExt cx="1332000" cy="1332000"/>
          </a:xfrm>
        </p:grpSpPr>
        <p:grpSp>
          <p:nvGrpSpPr>
            <p:cNvPr id="34" name="组合 33"/>
            <p:cNvGrpSpPr/>
            <p:nvPr/>
          </p:nvGrpSpPr>
          <p:grpSpPr>
            <a:xfrm>
              <a:off x="8455161" y="2983901"/>
              <a:ext cx="1332000" cy="1332000"/>
              <a:chOff x="4345444" y="2542859"/>
              <a:chExt cx="1810550" cy="1811205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8" name="同心圆 4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TextBox 41"/>
            <p:cNvSpPr txBox="1"/>
            <p:nvPr/>
          </p:nvSpPr>
          <p:spPr>
            <a:xfrm>
              <a:off x="8739643" y="3378433"/>
              <a:ext cx="755256" cy="45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华文黑体" pitchFamily="2" charset="-122"/>
                </a:rPr>
                <a:t>测试</a:t>
              </a:r>
            </a:p>
          </p:txBody>
        </p:sp>
      </p:grpSp>
      <p:sp>
        <p:nvSpPr>
          <p:cNvPr id="42" name="TextBox 48"/>
          <p:cNvSpPr txBox="1"/>
          <p:nvPr/>
        </p:nvSpPr>
        <p:spPr>
          <a:xfrm>
            <a:off x="6146479" y="1265189"/>
            <a:ext cx="2228686" cy="1253485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在项目开始前，确保每个人都会使用</a:t>
            </a:r>
            <a:r>
              <a:rPr lang="en-US" altLang="zh-CN" sz="1400" b="1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Github</a:t>
            </a: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。在项目进行中，每人每天都要将自己的代码上传到</a:t>
            </a:r>
            <a:r>
              <a:rPr lang="en-US" altLang="zh-CN" sz="1400" b="1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Github</a:t>
            </a: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上。</a:t>
            </a:r>
          </a:p>
        </p:txBody>
      </p:sp>
      <p:sp>
        <p:nvSpPr>
          <p:cNvPr id="45" name="TextBox 51"/>
          <p:cNvSpPr txBox="1"/>
          <p:nvPr/>
        </p:nvSpPr>
        <p:spPr>
          <a:xfrm>
            <a:off x="4003514" y="4629671"/>
            <a:ext cx="2745878" cy="93031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每个成员都应该在开会时汇报自己的进度，展示代码并进行演示，以及提出自己碰到的问题。</a:t>
            </a:r>
          </a:p>
        </p:txBody>
      </p:sp>
      <p:sp>
        <p:nvSpPr>
          <p:cNvPr id="48" name="TextBox 54"/>
          <p:cNvSpPr txBox="1"/>
          <p:nvPr/>
        </p:nvSpPr>
        <p:spPr>
          <a:xfrm>
            <a:off x="8162438" y="4620892"/>
            <a:ext cx="2058542" cy="93031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华文黑体" pitchFamily="2" charset="-122"/>
              </a:rPr>
              <a:t>在开发过程中做好充分的测试并记录出现的问题，以及解决方案。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31242DE-E384-446C-B0AC-C24B042CCC73}"/>
              </a:ext>
            </a:extLst>
          </p:cNvPr>
          <p:cNvSpPr txBox="1"/>
          <p:nvPr/>
        </p:nvSpPr>
        <p:spPr>
          <a:xfrm>
            <a:off x="953251" y="420336"/>
            <a:ext cx="1268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项目总结</a:t>
            </a:r>
          </a:p>
        </p:txBody>
      </p:sp>
      <p:sp>
        <p:nvSpPr>
          <p:cNvPr id="50" name="半闭框 49">
            <a:extLst>
              <a:ext uri="{FF2B5EF4-FFF2-40B4-BE49-F238E27FC236}">
                <a16:creationId xmlns:a16="http://schemas.microsoft.com/office/drawing/2014/main" id="{5C22A377-CA77-4FCF-BAA5-C70F474A178D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半闭框 50">
            <a:extLst>
              <a:ext uri="{FF2B5EF4-FFF2-40B4-BE49-F238E27FC236}">
                <a16:creationId xmlns:a16="http://schemas.microsoft.com/office/drawing/2014/main" id="{91EE742E-2AF5-430D-A4EC-D8F50A7F59A1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2" grpId="0"/>
      <p:bldP spid="45" grpId="0"/>
      <p:bldP spid="48" grpId="0"/>
      <p:bldP spid="49" grpId="0"/>
      <p:bldP spid="50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86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>
            <a:off x="1714500" y="22669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704850" y="17335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43100" y="2468344"/>
            <a:ext cx="263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PART FIVE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3101" y="3608457"/>
            <a:ext cx="14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演示</a:t>
            </a:r>
          </a:p>
        </p:txBody>
      </p:sp>
      <p:sp>
        <p:nvSpPr>
          <p:cNvPr id="18" name="素材框 17"/>
          <p:cNvSpPr/>
          <p:nvPr/>
        </p:nvSpPr>
        <p:spPr>
          <a:xfrm>
            <a:off x="704850" y="476250"/>
            <a:ext cx="666750" cy="723901"/>
          </a:xfrm>
          <a:prstGeom prst="frame">
            <a:avLst>
              <a:gd name="adj1" fmla="val 10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素材框 18"/>
          <p:cNvSpPr/>
          <p:nvPr/>
        </p:nvSpPr>
        <p:spPr>
          <a:xfrm>
            <a:off x="1104900" y="971550"/>
            <a:ext cx="476250" cy="476251"/>
          </a:xfrm>
          <a:prstGeom prst="frame">
            <a:avLst>
              <a:gd name="adj1" fmla="val 7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CCC6B0-741F-483A-A13E-9E3E440F7A06}"/>
              </a:ext>
            </a:extLst>
          </p:cNvPr>
          <p:cNvSpPr txBox="1"/>
          <p:nvPr/>
        </p:nvSpPr>
        <p:spPr>
          <a:xfrm>
            <a:off x="1943100" y="4400892"/>
            <a:ext cx="2529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微信搜索 ：辅助查寝系统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59442-D827-447A-8294-38D11E3EE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36" y="3697902"/>
            <a:ext cx="528996" cy="5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2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9" b="6038"/>
          <a:stretch>
            <a:fillRect/>
          </a:stretch>
        </p:blipFill>
        <p:spPr>
          <a:xfrm>
            <a:off x="0" y="-29353"/>
            <a:ext cx="12192000" cy="693977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" y="262729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Agency FB" panose="020B0503020202020204" pitchFamily="34" charset="0"/>
              </a:rPr>
              <a:t>Thank You </a:t>
            </a:r>
            <a:endParaRPr lang="zh-CN" altLang="en-US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12193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半闭框 10"/>
          <p:cNvSpPr/>
          <p:nvPr/>
        </p:nvSpPr>
        <p:spPr>
          <a:xfrm>
            <a:off x="1714500" y="22669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 rot="10800000">
            <a:off x="704850" y="1733550"/>
            <a:ext cx="4572000" cy="1695450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43099" y="2468344"/>
            <a:ext cx="2382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PART ONE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43100" y="3629543"/>
            <a:ext cx="2382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开发过程</a:t>
            </a:r>
          </a:p>
        </p:txBody>
      </p:sp>
      <p:sp>
        <p:nvSpPr>
          <p:cNvPr id="18" name="素材框 17"/>
          <p:cNvSpPr/>
          <p:nvPr/>
        </p:nvSpPr>
        <p:spPr>
          <a:xfrm>
            <a:off x="704850" y="476250"/>
            <a:ext cx="666750" cy="723901"/>
          </a:xfrm>
          <a:prstGeom prst="frame">
            <a:avLst>
              <a:gd name="adj1" fmla="val 107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素材框 18"/>
          <p:cNvSpPr/>
          <p:nvPr/>
        </p:nvSpPr>
        <p:spPr>
          <a:xfrm>
            <a:off x="1104900" y="971550"/>
            <a:ext cx="476250" cy="476251"/>
          </a:xfrm>
          <a:prstGeom prst="frame">
            <a:avLst>
              <a:gd name="adj1" fmla="val 7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1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9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10"/>
          <p:cNvCxnSpPr>
            <a:cxnSpLocks noChangeShapeType="1"/>
          </p:cNvCxnSpPr>
          <p:nvPr/>
        </p:nvCxnSpPr>
        <p:spPr bwMode="auto">
          <a:xfrm>
            <a:off x="1682750" y="3429000"/>
            <a:ext cx="8826500" cy="0"/>
          </a:xfrm>
          <a:prstGeom prst="line">
            <a:avLst/>
          </a:prstGeom>
          <a:noFill/>
          <a:ln w="4445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" name="组合 79"/>
          <p:cNvGrpSpPr/>
          <p:nvPr/>
        </p:nvGrpSpPr>
        <p:grpSpPr>
          <a:xfrm>
            <a:off x="2224088" y="2932112"/>
            <a:ext cx="993775" cy="993775"/>
            <a:chOff x="1820863" y="2435225"/>
            <a:chExt cx="993775" cy="993775"/>
          </a:xfrm>
        </p:grpSpPr>
        <p:sp>
          <p:nvSpPr>
            <p:cNvPr id="56" name="椭圆 7"/>
            <p:cNvSpPr>
              <a:spLocks noChangeArrowheads="1"/>
            </p:cNvSpPr>
            <p:nvPr/>
          </p:nvSpPr>
          <p:spPr bwMode="auto">
            <a:xfrm>
              <a:off x="1820863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椭圆 26"/>
            <p:cNvSpPr>
              <a:spLocks noChangeArrowheads="1"/>
            </p:cNvSpPr>
            <p:nvPr/>
          </p:nvSpPr>
          <p:spPr bwMode="auto">
            <a:xfrm>
              <a:off x="1897784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7" name="矩形 11"/>
            <p:cNvSpPr>
              <a:spLocks noChangeArrowheads="1"/>
            </p:cNvSpPr>
            <p:nvPr/>
          </p:nvSpPr>
          <p:spPr bwMode="auto">
            <a:xfrm>
              <a:off x="1851495" y="2697826"/>
              <a:ext cx="9283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latin typeface="Agency FB" panose="020B0503020202020204" pitchFamily="34" charset="0"/>
                  <a:ea typeface="方正兰亭黑_GBK" panose="02000000000000000000" pitchFamily="2" charset="-122"/>
                </a:rPr>
                <a:t>PLAN 1</a:t>
              </a:r>
              <a:endParaRPr lang="zh-CN" altLang="en-US" sz="2400" b="1" dirty="0">
                <a:latin typeface="Agency FB" panose="020B0503020202020204" pitchFamily="34" charset="0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362450" y="2932112"/>
            <a:ext cx="993775" cy="993775"/>
            <a:chOff x="3959225" y="2435225"/>
            <a:chExt cx="993775" cy="993775"/>
          </a:xfrm>
        </p:grpSpPr>
        <p:sp>
          <p:nvSpPr>
            <p:cNvPr id="59" name="椭圆 29"/>
            <p:cNvSpPr>
              <a:spLocks noChangeArrowheads="1"/>
            </p:cNvSpPr>
            <p:nvPr/>
          </p:nvSpPr>
          <p:spPr bwMode="auto">
            <a:xfrm>
              <a:off x="3959225" y="2435225"/>
              <a:ext cx="993775" cy="993775"/>
            </a:xfrm>
            <a:prstGeom prst="ellipse">
              <a:avLst/>
            </a:prstGeom>
            <a:solidFill>
              <a:schemeClr val="bg1">
                <a:lumMod val="9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0" name="椭圆 30"/>
            <p:cNvSpPr>
              <a:spLocks noChangeArrowheads="1"/>
            </p:cNvSpPr>
            <p:nvPr/>
          </p:nvSpPr>
          <p:spPr bwMode="auto">
            <a:xfrm>
              <a:off x="4036146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8" name="矩形 54"/>
            <p:cNvSpPr>
              <a:spLocks noChangeArrowheads="1"/>
            </p:cNvSpPr>
            <p:nvPr/>
          </p:nvSpPr>
          <p:spPr bwMode="auto">
            <a:xfrm>
              <a:off x="4026346" y="2697827"/>
              <a:ext cx="8595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Agency FB" panose="020B0503020202020204" pitchFamily="34" charset="0"/>
                  <a:ea typeface="方正兰亭黑_GBK" panose="02000000000000000000" pitchFamily="2" charset="-122"/>
                </a:rPr>
                <a:t>PLAN2</a:t>
              </a:r>
              <a:endParaRPr lang="zh-CN" altLang="en-US" sz="2400" b="1" dirty="0">
                <a:latin typeface="Agency FB" panose="020B0503020202020204" pitchFamily="34" charset="0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499225" y="2932112"/>
            <a:ext cx="993775" cy="993775"/>
            <a:chOff x="6096000" y="2435225"/>
            <a:chExt cx="993775" cy="993775"/>
          </a:xfrm>
        </p:grpSpPr>
        <p:sp>
          <p:nvSpPr>
            <p:cNvPr id="62" name="椭圆 49"/>
            <p:cNvSpPr>
              <a:spLocks noChangeArrowheads="1"/>
            </p:cNvSpPr>
            <p:nvPr/>
          </p:nvSpPr>
          <p:spPr bwMode="auto">
            <a:xfrm>
              <a:off x="6096000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椭圆 50"/>
            <p:cNvSpPr>
              <a:spLocks noChangeArrowheads="1"/>
            </p:cNvSpPr>
            <p:nvPr/>
          </p:nvSpPr>
          <p:spPr bwMode="auto">
            <a:xfrm>
              <a:off x="6172921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矩形 55"/>
            <p:cNvSpPr>
              <a:spLocks noChangeArrowheads="1"/>
            </p:cNvSpPr>
            <p:nvPr/>
          </p:nvSpPr>
          <p:spPr bwMode="auto">
            <a:xfrm>
              <a:off x="6172921" y="2697827"/>
              <a:ext cx="86433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Agency FB" panose="020B0503020202020204" pitchFamily="34" charset="0"/>
                  <a:ea typeface="方正兰亭黑_GBK" panose="02000000000000000000" pitchFamily="2" charset="-122"/>
                </a:rPr>
                <a:t>PLAN3</a:t>
              </a:r>
              <a:endParaRPr lang="zh-CN" altLang="en-US" sz="2400" b="1" dirty="0">
                <a:latin typeface="Agency FB" panose="020B0503020202020204" pitchFamily="34" charset="0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8637588" y="2932112"/>
            <a:ext cx="993775" cy="1093599"/>
            <a:chOff x="8234363" y="2435225"/>
            <a:chExt cx="993775" cy="1093599"/>
          </a:xfrm>
        </p:grpSpPr>
        <p:sp>
          <p:nvSpPr>
            <p:cNvPr id="65" name="椭圆 52"/>
            <p:cNvSpPr>
              <a:spLocks noChangeArrowheads="1"/>
            </p:cNvSpPr>
            <p:nvPr/>
          </p:nvSpPr>
          <p:spPr bwMode="auto">
            <a:xfrm>
              <a:off x="8234363" y="2435225"/>
              <a:ext cx="993775" cy="993775"/>
            </a:xfrm>
            <a:prstGeom prst="ellipse">
              <a:avLst/>
            </a:prstGeom>
            <a:solidFill>
              <a:schemeClr val="bg1">
                <a:lumMod val="85000"/>
                <a:alpha val="59999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6" name="椭圆 53"/>
            <p:cNvSpPr>
              <a:spLocks noChangeArrowheads="1"/>
            </p:cNvSpPr>
            <p:nvPr/>
          </p:nvSpPr>
          <p:spPr bwMode="auto">
            <a:xfrm>
              <a:off x="8311284" y="2512146"/>
              <a:ext cx="839932" cy="839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0" name="矩形 56"/>
            <p:cNvSpPr>
              <a:spLocks noChangeArrowheads="1"/>
            </p:cNvSpPr>
            <p:nvPr/>
          </p:nvSpPr>
          <p:spPr bwMode="auto">
            <a:xfrm>
              <a:off x="8311284" y="2697827"/>
              <a:ext cx="86273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Agency FB" panose="020B0503020202020204" pitchFamily="34" charset="0"/>
                  <a:ea typeface="方正兰亭黑_GBK" panose="02000000000000000000" pitchFamily="2" charset="-122"/>
                </a:rPr>
                <a:t>PLAN4</a:t>
              </a:r>
              <a:endParaRPr lang="zh-CN" altLang="en-US" sz="2400" b="1" dirty="0">
                <a:latin typeface="Agency FB" panose="020B0503020202020204" pitchFamily="34" charset="0"/>
                <a:ea typeface="方正兰亭黑_GBK" panose="02000000000000000000" pitchFamily="2" charset="-122"/>
              </a:endParaRPr>
            </a:p>
            <a:p>
              <a:pPr eaLnBrk="1" hangingPunct="1"/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方正兰亭黑_GBK" panose="020000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189A7D2-8354-465A-9B7D-F2009B010134}"/>
              </a:ext>
            </a:extLst>
          </p:cNvPr>
          <p:cNvSpPr txBox="1"/>
          <p:nvPr/>
        </p:nvSpPr>
        <p:spPr>
          <a:xfrm>
            <a:off x="2049487" y="41081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按计划工作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6CDD8D-6CE4-4E8F-9721-14056AEC9D57}"/>
              </a:ext>
            </a:extLst>
          </p:cNvPr>
          <p:cNvSpPr txBox="1"/>
          <p:nvPr/>
        </p:nvSpPr>
        <p:spPr>
          <a:xfrm>
            <a:off x="4189922" y="232529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站立式会议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782F89-7ECB-4EBB-9AF7-479823F23BC8}"/>
              </a:ext>
            </a:extLst>
          </p:cNvPr>
          <p:cNvSpPr txBox="1"/>
          <p:nvPr/>
        </p:nvSpPr>
        <p:spPr>
          <a:xfrm>
            <a:off x="6326698" y="41081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前后端对接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A6692F-93EC-42DD-8552-0054658815B4}"/>
              </a:ext>
            </a:extLst>
          </p:cNvPr>
          <p:cNvSpPr txBox="1"/>
          <p:nvPr/>
        </p:nvSpPr>
        <p:spPr>
          <a:xfrm>
            <a:off x="8465061" y="23252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小程序测试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52939A-0B2D-4DED-B9DB-ACC316D161F5}"/>
              </a:ext>
            </a:extLst>
          </p:cNvPr>
          <p:cNvSpPr txBox="1"/>
          <p:nvPr/>
        </p:nvSpPr>
        <p:spPr>
          <a:xfrm>
            <a:off x="1682750" y="4659669"/>
            <a:ext cx="2148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每日的任务都是解决之前遗留的问题，或是进行、完善自己要做的功能模块。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1509D25-D855-4BFD-87B7-2D1E866B39EB}"/>
              </a:ext>
            </a:extLst>
          </p:cNvPr>
          <p:cNvSpPr txBox="1"/>
          <p:nvPr/>
        </p:nvSpPr>
        <p:spPr>
          <a:xfrm>
            <a:off x="3818486" y="897275"/>
            <a:ext cx="2148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每天晚上准点进行站立式会议，每个人分享自己当日的成果，以及讨论遇到的问题，在讨论后能够进行修改的当场修改，并对隔日的任务进行再安排。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709B325-C48D-4E1E-84CE-495C75686B2A}"/>
              </a:ext>
            </a:extLst>
          </p:cNvPr>
          <p:cNvSpPr txBox="1"/>
          <p:nvPr/>
        </p:nvSpPr>
        <p:spPr>
          <a:xfrm>
            <a:off x="5927907" y="4659669"/>
            <a:ext cx="2148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前端设计页面结束，后端接口代码完成后，进行功能对接，修改排版页面。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68AABD-3728-49F9-9BEE-F19EEC7E7F92}"/>
              </a:ext>
            </a:extLst>
          </p:cNvPr>
          <p:cNvSpPr txBox="1"/>
          <p:nvPr/>
        </p:nvSpPr>
        <p:spPr>
          <a:xfrm>
            <a:off x="7938695" y="1188385"/>
            <a:ext cx="2391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每个人对自己的功能模块进行测试，测试出问题后立即修改</a:t>
            </a:r>
            <a:r>
              <a:rPr lang="en-US" altLang="zh-CN" sz="1400" dirty="0">
                <a:solidFill>
                  <a:schemeClr val="bg1"/>
                </a:solidFill>
              </a:rPr>
              <a:t>bug</a:t>
            </a:r>
            <a:r>
              <a:rPr lang="zh-CN" altLang="en-US" sz="1400" dirty="0">
                <a:solidFill>
                  <a:schemeClr val="bg1"/>
                </a:solidFill>
              </a:rPr>
              <a:t>，补充完善接口，或是前端调整。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CCD196-1ED3-4039-9599-CC9EF30DE98B}"/>
              </a:ext>
            </a:extLst>
          </p:cNvPr>
          <p:cNvSpPr txBox="1"/>
          <p:nvPr/>
        </p:nvSpPr>
        <p:spPr>
          <a:xfrm>
            <a:off x="546888" y="420336"/>
            <a:ext cx="20810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每日的计划安排</a:t>
            </a:r>
          </a:p>
        </p:txBody>
      </p:sp>
      <p:sp>
        <p:nvSpPr>
          <p:cNvPr id="36" name="半闭框 35">
            <a:extLst>
              <a:ext uri="{FF2B5EF4-FFF2-40B4-BE49-F238E27FC236}">
                <a16:creationId xmlns:a16="http://schemas.microsoft.com/office/drawing/2014/main" id="{E8E27CDA-7718-4D0C-AC44-EACDD2031D6A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半闭框 36">
            <a:extLst>
              <a:ext uri="{FF2B5EF4-FFF2-40B4-BE49-F238E27FC236}">
                <a16:creationId xmlns:a16="http://schemas.microsoft.com/office/drawing/2014/main" id="{765B42F6-2AB6-47C8-98EB-D7280FBAE9B1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5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4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5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1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  <p:bldP spid="3" grpId="0"/>
      <p:bldP spid="32" grpId="0"/>
      <p:bldP spid="33" grpId="0"/>
      <p:bldP spid="34" grpId="0"/>
      <p:bldP spid="4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8"/>
          <p:cNvSpPr/>
          <p:nvPr/>
        </p:nvSpPr>
        <p:spPr bwMode="auto">
          <a:xfrm>
            <a:off x="587190" y="3648853"/>
            <a:ext cx="901317" cy="373189"/>
          </a:xfrm>
          <a:custGeom>
            <a:avLst/>
            <a:gdLst>
              <a:gd name="T0" fmla="*/ 68296507 w 21600"/>
              <a:gd name="T1" fmla="*/ 11708459 h 21600"/>
              <a:gd name="T2" fmla="*/ 68296507 w 21600"/>
              <a:gd name="T3" fmla="*/ 11708459 h 21600"/>
              <a:gd name="T4" fmla="*/ 68296507 w 21600"/>
              <a:gd name="T5" fmla="*/ 11708459 h 21600"/>
              <a:gd name="T6" fmla="*/ 68296507 w 21600"/>
              <a:gd name="T7" fmla="*/ 1170845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16561"/>
                </a:moveTo>
                <a:lnTo>
                  <a:pt x="0" y="5038"/>
                </a:lnTo>
                <a:cubicBezTo>
                  <a:pt x="0" y="2255"/>
                  <a:pt x="933" y="0"/>
                  <a:pt x="2085" y="0"/>
                </a:cubicBezTo>
                <a:lnTo>
                  <a:pt x="19514" y="0"/>
                </a:lnTo>
                <a:cubicBezTo>
                  <a:pt x="20666" y="0"/>
                  <a:pt x="21600" y="2255"/>
                  <a:pt x="21600" y="5038"/>
                </a:cubicBezTo>
                <a:lnTo>
                  <a:pt x="21600" y="16561"/>
                </a:lnTo>
                <a:cubicBezTo>
                  <a:pt x="21600" y="19344"/>
                  <a:pt x="20666" y="21599"/>
                  <a:pt x="19514" y="21599"/>
                </a:cubicBezTo>
                <a:lnTo>
                  <a:pt x="2085" y="21599"/>
                </a:lnTo>
                <a:cubicBezTo>
                  <a:pt x="933" y="21599"/>
                  <a:pt x="0" y="19344"/>
                  <a:pt x="0" y="165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50800" tIns="50800" rIns="50800" bIns="50800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AutoShape 9"/>
          <p:cNvSpPr/>
          <p:nvPr/>
        </p:nvSpPr>
        <p:spPr bwMode="auto">
          <a:xfrm>
            <a:off x="647167" y="3653692"/>
            <a:ext cx="782195" cy="1999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1pPr>
            <a:lvl2pPr marL="742950" indent="-28575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2pPr>
            <a:lvl3pPr marL="11430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3pPr>
            <a:lvl4pPr marL="16002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4pPr>
            <a:lvl5pPr marL="20574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ts val="1700"/>
              </a:spcBef>
            </a:pPr>
            <a:r>
              <a:rPr lang="es-E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Lato" charset="0"/>
              </a:rPr>
              <a:t>Star</a:t>
            </a:r>
            <a:r>
              <a:rPr lang="es-E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Lato" charset="0"/>
              </a:rPr>
              <a:t>t</a:t>
            </a:r>
            <a:endParaRPr lang="es-E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16"/>
          <p:cNvSpPr/>
          <p:nvPr/>
        </p:nvSpPr>
        <p:spPr bwMode="auto">
          <a:xfrm>
            <a:off x="10688265" y="3648853"/>
            <a:ext cx="901317" cy="3731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6561"/>
                </a:moveTo>
                <a:lnTo>
                  <a:pt x="0" y="5038"/>
                </a:lnTo>
                <a:cubicBezTo>
                  <a:pt x="0" y="2255"/>
                  <a:pt x="933" y="0"/>
                  <a:pt x="2085" y="0"/>
                </a:cubicBezTo>
                <a:lnTo>
                  <a:pt x="19514" y="0"/>
                </a:lnTo>
                <a:cubicBezTo>
                  <a:pt x="20666" y="0"/>
                  <a:pt x="21600" y="2255"/>
                  <a:pt x="21600" y="5038"/>
                </a:cubicBezTo>
                <a:lnTo>
                  <a:pt x="21600" y="16561"/>
                </a:lnTo>
                <a:cubicBezTo>
                  <a:pt x="21600" y="19344"/>
                  <a:pt x="20666" y="21599"/>
                  <a:pt x="19514" y="21599"/>
                </a:cubicBezTo>
                <a:lnTo>
                  <a:pt x="2085" y="21599"/>
                </a:lnTo>
                <a:cubicBezTo>
                  <a:pt x="933" y="21599"/>
                  <a:pt x="0" y="19344"/>
                  <a:pt x="0" y="1656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defTabSz="825500">
              <a:defRPr/>
            </a:pPr>
            <a:endParaRPr lang="es-ES" sz="3200">
              <a:solidFill>
                <a:schemeClr val="bg1"/>
              </a:solidFill>
              <a:ea typeface="MS PGothic" panose="020B0600070205080204" charset="-128"/>
            </a:endParaRPr>
          </a:p>
        </p:txBody>
      </p:sp>
      <p:sp>
        <p:nvSpPr>
          <p:cNvPr id="10" name="AutoShape 17"/>
          <p:cNvSpPr/>
          <p:nvPr/>
        </p:nvSpPr>
        <p:spPr bwMode="auto">
          <a:xfrm>
            <a:off x="10749075" y="3653692"/>
            <a:ext cx="782196" cy="19992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1pPr>
            <a:lvl2pPr marL="742950" indent="-28575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2pPr>
            <a:lvl3pPr marL="11430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3pPr>
            <a:lvl4pPr marL="16002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4pPr>
            <a:lvl5pPr marL="2057400" indent="-228600" defTabSz="647700" eaLnBrk="0"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MS PGothic" panose="020B0600070205080204" charset="-128"/>
                <a:sym typeface="Helvetica Light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ts val="1700"/>
              </a:spcBef>
            </a:pPr>
            <a:r>
              <a:rPr lang="es-E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Lato" charset="0"/>
              </a:rPr>
              <a:t>End</a:t>
            </a:r>
            <a:endParaRPr lang="es-ES" altLang="zh-CN" sz="48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2652" y="3519737"/>
            <a:ext cx="2240796" cy="502305"/>
            <a:chOff x="1542652" y="3519737"/>
            <a:chExt cx="2240796" cy="502305"/>
          </a:xfrm>
        </p:grpSpPr>
        <p:sp>
          <p:nvSpPr>
            <p:cNvPr id="8" name="AutoShape 12"/>
            <p:cNvSpPr/>
            <p:nvPr/>
          </p:nvSpPr>
          <p:spPr bwMode="auto">
            <a:xfrm>
              <a:off x="1542652" y="3519737"/>
              <a:ext cx="2240796" cy="502305"/>
            </a:xfrm>
            <a:custGeom>
              <a:avLst/>
              <a:gdLst>
                <a:gd name="T0" fmla="*/ 422132104 w 21600"/>
                <a:gd name="T1" fmla="*/ 21211818 h 21600"/>
                <a:gd name="T2" fmla="*/ 422132104 w 21600"/>
                <a:gd name="T3" fmla="*/ 21211818 h 21600"/>
                <a:gd name="T4" fmla="*/ 422132104 w 21600"/>
                <a:gd name="T5" fmla="*/ 21211818 h 21600"/>
                <a:gd name="T6" fmla="*/ 422132104 w 21600"/>
                <a:gd name="T7" fmla="*/ 2121181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3379" y="0"/>
                  </a:moveTo>
                  <a:lnTo>
                    <a:pt x="2423" y="5554"/>
                  </a:lnTo>
                  <a:lnTo>
                    <a:pt x="839" y="5554"/>
                  </a:lnTo>
                  <a:cubicBezTo>
                    <a:pt x="375" y="5554"/>
                    <a:pt x="0" y="7231"/>
                    <a:pt x="0" y="9299"/>
                  </a:cubicBezTo>
                  <a:lnTo>
                    <a:pt x="0" y="17855"/>
                  </a:lnTo>
                  <a:cubicBezTo>
                    <a:pt x="0" y="19922"/>
                    <a:pt x="375" y="21600"/>
                    <a:pt x="839" y="21600"/>
                  </a:cubicBezTo>
                  <a:lnTo>
                    <a:pt x="20762" y="21600"/>
                  </a:lnTo>
                  <a:cubicBezTo>
                    <a:pt x="21226" y="21600"/>
                    <a:pt x="21600" y="19922"/>
                    <a:pt x="21600" y="17855"/>
                  </a:cubicBezTo>
                  <a:lnTo>
                    <a:pt x="21600" y="9299"/>
                  </a:lnTo>
                  <a:cubicBezTo>
                    <a:pt x="21599" y="7231"/>
                    <a:pt x="21226" y="5554"/>
                    <a:pt x="20762" y="5554"/>
                  </a:cubicBezTo>
                  <a:lnTo>
                    <a:pt x="4333" y="5554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50800" tIns="50800" rIns="50800" bIns="5080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7"/>
            <p:cNvSpPr/>
            <p:nvPr/>
          </p:nvSpPr>
          <p:spPr bwMode="auto">
            <a:xfrm>
              <a:off x="1904988" y="3677088"/>
              <a:ext cx="1441984" cy="32540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MS PGothic" panose="020B0600070205080204" charset="-128"/>
                  <a:cs typeface="Arial" panose="020B0604020202020204" pitchFamily="34" charset="0"/>
                  <a:sym typeface="Nexa Bold" charset="0"/>
                </a:rPr>
                <a:t>Stage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MS PGothic" panose="020B0600070205080204" charset="-128"/>
                  <a:cs typeface="Arial" panose="020B0604020202020204" pitchFamily="34" charset="0"/>
                  <a:sym typeface="Nexa Bold" charset="0"/>
                </a:rPr>
                <a:t> One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B08E334-3ECD-4858-B485-C8C6BE918D13}"/>
              </a:ext>
            </a:extLst>
          </p:cNvPr>
          <p:cNvGrpSpPr/>
          <p:nvPr/>
        </p:nvGrpSpPr>
        <p:grpSpPr>
          <a:xfrm>
            <a:off x="3826764" y="3648853"/>
            <a:ext cx="2239963" cy="513967"/>
            <a:chOff x="3826764" y="3648853"/>
            <a:chExt cx="2239963" cy="513967"/>
          </a:xfrm>
        </p:grpSpPr>
        <p:sp>
          <p:nvSpPr>
            <p:cNvPr id="12" name="AutoShape 20"/>
            <p:cNvSpPr/>
            <p:nvPr/>
          </p:nvSpPr>
          <p:spPr bwMode="auto">
            <a:xfrm>
              <a:off x="3826764" y="3648853"/>
              <a:ext cx="2239963" cy="5139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839" y="0"/>
                  </a:moveTo>
                  <a:cubicBezTo>
                    <a:pt x="375" y="0"/>
                    <a:pt x="0" y="1638"/>
                    <a:pt x="0" y="3658"/>
                  </a:cubicBezTo>
                  <a:lnTo>
                    <a:pt x="0" y="12018"/>
                  </a:lnTo>
                  <a:cubicBezTo>
                    <a:pt x="0" y="14036"/>
                    <a:pt x="375" y="15674"/>
                    <a:pt x="839" y="15674"/>
                  </a:cubicBezTo>
                  <a:lnTo>
                    <a:pt x="2347" y="15674"/>
                  </a:lnTo>
                  <a:lnTo>
                    <a:pt x="3301" y="21599"/>
                  </a:lnTo>
                  <a:lnTo>
                    <a:pt x="4256" y="15674"/>
                  </a:lnTo>
                  <a:lnTo>
                    <a:pt x="20762" y="15674"/>
                  </a:lnTo>
                  <a:cubicBezTo>
                    <a:pt x="21226" y="15674"/>
                    <a:pt x="21600" y="14036"/>
                    <a:pt x="21600" y="12018"/>
                  </a:cubicBezTo>
                  <a:lnTo>
                    <a:pt x="21600" y="3658"/>
                  </a:lnTo>
                  <a:cubicBezTo>
                    <a:pt x="21599" y="1638"/>
                    <a:pt x="21226" y="0"/>
                    <a:pt x="20762" y="0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220709" y="3677088"/>
              <a:ext cx="1441984" cy="32540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MS PGothic" panose="020B0600070205080204" charset="-128"/>
                  <a:cs typeface="Arial" panose="020B0604020202020204" pitchFamily="34" charset="0"/>
                  <a:sym typeface="Nexa Bold" charset="0"/>
                </a:rPr>
                <a:t>Stage Two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DA20C3-A969-4D94-BCB6-70650AA9251A}"/>
              </a:ext>
            </a:extLst>
          </p:cNvPr>
          <p:cNvGrpSpPr/>
          <p:nvPr/>
        </p:nvGrpSpPr>
        <p:grpSpPr>
          <a:xfrm>
            <a:off x="6115875" y="3519737"/>
            <a:ext cx="2239963" cy="502305"/>
            <a:chOff x="6115875" y="3519737"/>
            <a:chExt cx="2239963" cy="502305"/>
          </a:xfrm>
        </p:grpSpPr>
        <p:sp>
          <p:nvSpPr>
            <p:cNvPr id="14" name="AutoShape 26"/>
            <p:cNvSpPr/>
            <p:nvPr/>
          </p:nvSpPr>
          <p:spPr bwMode="auto">
            <a:xfrm>
              <a:off x="6115875" y="3519737"/>
              <a:ext cx="2239963" cy="50230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379" y="0"/>
                  </a:moveTo>
                  <a:lnTo>
                    <a:pt x="2423" y="5554"/>
                  </a:lnTo>
                  <a:lnTo>
                    <a:pt x="839" y="5554"/>
                  </a:lnTo>
                  <a:cubicBezTo>
                    <a:pt x="375" y="5554"/>
                    <a:pt x="0" y="7231"/>
                    <a:pt x="0" y="9299"/>
                  </a:cubicBezTo>
                  <a:lnTo>
                    <a:pt x="0" y="17855"/>
                  </a:lnTo>
                  <a:cubicBezTo>
                    <a:pt x="0" y="19922"/>
                    <a:pt x="375" y="21600"/>
                    <a:pt x="839" y="21600"/>
                  </a:cubicBezTo>
                  <a:lnTo>
                    <a:pt x="20762" y="21600"/>
                  </a:lnTo>
                  <a:cubicBezTo>
                    <a:pt x="21226" y="21600"/>
                    <a:pt x="21600" y="19922"/>
                    <a:pt x="21600" y="17855"/>
                  </a:cubicBezTo>
                  <a:lnTo>
                    <a:pt x="21600" y="9299"/>
                  </a:lnTo>
                  <a:cubicBezTo>
                    <a:pt x="21599" y="7231"/>
                    <a:pt x="21226" y="5554"/>
                    <a:pt x="20762" y="5554"/>
                  </a:cubicBezTo>
                  <a:lnTo>
                    <a:pt x="4333" y="5554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19" name="Rectangle 17"/>
            <p:cNvSpPr/>
            <p:nvPr/>
          </p:nvSpPr>
          <p:spPr bwMode="auto">
            <a:xfrm>
              <a:off x="6536430" y="3677088"/>
              <a:ext cx="1441984" cy="32540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MS PGothic" panose="020B0600070205080204" charset="-128"/>
                  <a:cs typeface="Arial" panose="020B0604020202020204" pitchFamily="34" charset="0"/>
                  <a:sym typeface="Nexa Bold" charset="0"/>
                </a:rPr>
                <a:t>Stage Three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353AEC8-4CC5-48B2-83D5-DFA4936CF30A}"/>
              </a:ext>
            </a:extLst>
          </p:cNvPr>
          <p:cNvGrpSpPr/>
          <p:nvPr/>
        </p:nvGrpSpPr>
        <p:grpSpPr>
          <a:xfrm>
            <a:off x="8404985" y="3648853"/>
            <a:ext cx="2239963" cy="513967"/>
            <a:chOff x="8404985" y="3648853"/>
            <a:chExt cx="2239963" cy="513967"/>
          </a:xfrm>
        </p:grpSpPr>
        <p:sp>
          <p:nvSpPr>
            <p:cNvPr id="16" name="AutoShape 32"/>
            <p:cNvSpPr/>
            <p:nvPr/>
          </p:nvSpPr>
          <p:spPr bwMode="auto">
            <a:xfrm>
              <a:off x="8404985" y="3648853"/>
              <a:ext cx="2239963" cy="5139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839" y="0"/>
                  </a:moveTo>
                  <a:cubicBezTo>
                    <a:pt x="375" y="0"/>
                    <a:pt x="0" y="1638"/>
                    <a:pt x="0" y="3658"/>
                  </a:cubicBezTo>
                  <a:lnTo>
                    <a:pt x="0" y="12018"/>
                  </a:lnTo>
                  <a:cubicBezTo>
                    <a:pt x="0" y="14036"/>
                    <a:pt x="375" y="15674"/>
                    <a:pt x="839" y="15674"/>
                  </a:cubicBezTo>
                  <a:lnTo>
                    <a:pt x="2347" y="15674"/>
                  </a:lnTo>
                  <a:lnTo>
                    <a:pt x="3301" y="21599"/>
                  </a:lnTo>
                  <a:lnTo>
                    <a:pt x="4256" y="15674"/>
                  </a:lnTo>
                  <a:lnTo>
                    <a:pt x="20762" y="15674"/>
                  </a:lnTo>
                  <a:cubicBezTo>
                    <a:pt x="21226" y="15674"/>
                    <a:pt x="21600" y="14036"/>
                    <a:pt x="21600" y="12018"/>
                  </a:cubicBezTo>
                  <a:lnTo>
                    <a:pt x="21600" y="3658"/>
                  </a:lnTo>
                  <a:cubicBezTo>
                    <a:pt x="21599" y="1638"/>
                    <a:pt x="21226" y="0"/>
                    <a:pt x="20762" y="0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20" name="Rectangle 17"/>
            <p:cNvSpPr/>
            <p:nvPr/>
          </p:nvSpPr>
          <p:spPr bwMode="auto">
            <a:xfrm>
              <a:off x="8852150" y="3677088"/>
              <a:ext cx="1441984" cy="32540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  <a:ea typeface="MS PGothic" panose="020B0600070205080204" charset="-128"/>
                  <a:cs typeface="Arial" panose="020B0604020202020204" pitchFamily="34" charset="0"/>
                  <a:sym typeface="Nexa Bold" charset="0"/>
                </a:rPr>
                <a:t>Stage Four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537653" y="2695057"/>
            <a:ext cx="712226" cy="713056"/>
            <a:chOff x="1537653" y="2695057"/>
            <a:chExt cx="712226" cy="713056"/>
          </a:xfrm>
        </p:grpSpPr>
        <p:sp>
          <p:nvSpPr>
            <p:cNvPr id="7" name="AutoShape 10"/>
            <p:cNvSpPr/>
            <p:nvPr/>
          </p:nvSpPr>
          <p:spPr bwMode="auto">
            <a:xfrm>
              <a:off x="1537654" y="2695057"/>
              <a:ext cx="712223" cy="713056"/>
            </a:xfrm>
            <a:custGeom>
              <a:avLst/>
              <a:gdLst>
                <a:gd name="T0" fmla="*/ 46806365 w 19679"/>
                <a:gd name="T1" fmla="*/ 51498298 h 19679"/>
                <a:gd name="T2" fmla="*/ 46806365 w 19679"/>
                <a:gd name="T3" fmla="*/ 51498298 h 19679"/>
                <a:gd name="T4" fmla="*/ 46806365 w 19679"/>
                <a:gd name="T5" fmla="*/ 51498298 h 19679"/>
                <a:gd name="T6" fmla="*/ 46806365 w 19679"/>
                <a:gd name="T7" fmla="*/ 5149829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lIns="50800" tIns="50800" rIns="50800" bIns="5080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37653" y="2800316"/>
              <a:ext cx="712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10043" y="2695057"/>
            <a:ext cx="713057" cy="713056"/>
            <a:chOff x="6110043" y="2695057"/>
            <a:chExt cx="713057" cy="713056"/>
          </a:xfrm>
        </p:grpSpPr>
        <p:sp>
          <p:nvSpPr>
            <p:cNvPr id="13" name="AutoShape 24"/>
            <p:cNvSpPr/>
            <p:nvPr/>
          </p:nvSpPr>
          <p:spPr bwMode="auto">
            <a:xfrm>
              <a:off x="6110044" y="2695057"/>
              <a:ext cx="713056" cy="71305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10043" y="2800316"/>
              <a:ext cx="712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20934" y="4236958"/>
            <a:ext cx="713057" cy="712223"/>
            <a:chOff x="3820934" y="4236958"/>
            <a:chExt cx="713057" cy="712223"/>
          </a:xfrm>
        </p:grpSpPr>
        <p:sp>
          <p:nvSpPr>
            <p:cNvPr id="11" name="AutoShape 18"/>
            <p:cNvSpPr/>
            <p:nvPr/>
          </p:nvSpPr>
          <p:spPr bwMode="auto">
            <a:xfrm>
              <a:off x="3820934" y="4236958"/>
              <a:ext cx="713056" cy="71222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821765" y="4342534"/>
              <a:ext cx="712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399155" y="4236958"/>
            <a:ext cx="713056" cy="712223"/>
            <a:chOff x="8399155" y="4236958"/>
            <a:chExt cx="713056" cy="712223"/>
          </a:xfrm>
        </p:grpSpPr>
        <p:sp>
          <p:nvSpPr>
            <p:cNvPr id="15" name="AutoShape 30"/>
            <p:cNvSpPr/>
            <p:nvPr/>
          </p:nvSpPr>
          <p:spPr bwMode="auto">
            <a:xfrm>
              <a:off x="8399155" y="4236958"/>
              <a:ext cx="713056" cy="71222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825500">
                <a:defRPr/>
              </a:pPr>
              <a:endParaRPr lang="es-ES" sz="3200">
                <a:solidFill>
                  <a:schemeClr val="bg1"/>
                </a:solidFill>
                <a:ea typeface="MS PGothic" panose="020B0600070205080204" charset="-128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99155" y="4342534"/>
              <a:ext cx="712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355903" y="2724353"/>
            <a:ext cx="18648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04.30~05.02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前端页面、后端接口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97832" y="2692594"/>
            <a:ext cx="26271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05.05~05.06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整合、补充接口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71477" y="4236958"/>
            <a:ext cx="16784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05.03~05.04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前后端对接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49698" y="4162189"/>
            <a:ext cx="2627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05.07~05.09</a:t>
            </a:r>
          </a:p>
          <a:p>
            <a:r>
              <a:rPr lang="zh-CN" altLang="en-US" sz="1600" dirty="0">
                <a:solidFill>
                  <a:schemeClr val="lt1"/>
                </a:solidFill>
                <a:latin typeface="Agency FB" panose="020B0503020202020204" pitchFamily="34" charset="0"/>
              </a:rPr>
              <a:t>进行测试</a:t>
            </a:r>
            <a:endParaRPr lang="zh-CN" altLang="zh-CN" sz="16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58B988-EF72-4148-A2A4-53EC7593122A}"/>
              </a:ext>
            </a:extLst>
          </p:cNvPr>
          <p:cNvSpPr txBox="1"/>
          <p:nvPr/>
        </p:nvSpPr>
        <p:spPr>
          <a:xfrm>
            <a:off x="546890" y="420336"/>
            <a:ext cx="20810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Agency FB" panose="020B0503020202020204" pitchFamily="34" charset="0"/>
                <a:ea typeface="方正兰亭黑_GBK" panose="02000000000000000000" pitchFamily="2" charset="-122"/>
              </a:rPr>
              <a:t>计划分阶段实施</a:t>
            </a: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4D519E84-79EE-4D62-8D8D-9DD4704A561F}"/>
              </a:ext>
            </a:extLst>
          </p:cNvPr>
          <p:cNvSpPr/>
          <p:nvPr/>
        </p:nvSpPr>
        <p:spPr>
          <a:xfrm>
            <a:off x="318253" y="340650"/>
            <a:ext cx="2899610" cy="847735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半闭框 34">
            <a:extLst>
              <a:ext uri="{FF2B5EF4-FFF2-40B4-BE49-F238E27FC236}">
                <a16:creationId xmlns:a16="http://schemas.microsoft.com/office/drawing/2014/main" id="{F255FC30-8309-4EE0-BAC0-AE814E941C23}"/>
              </a:ext>
            </a:extLst>
          </p:cNvPr>
          <p:cNvSpPr/>
          <p:nvPr/>
        </p:nvSpPr>
        <p:spPr>
          <a:xfrm rot="10800000">
            <a:off x="0" y="149554"/>
            <a:ext cx="2924979" cy="753296"/>
          </a:xfrm>
          <a:prstGeom prst="halfFrame">
            <a:avLst>
              <a:gd name="adj1" fmla="val 4792"/>
              <a:gd name="adj2" fmla="val 5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50"/>
                            </p:stCondLst>
                            <p:childTnLst>
                              <p:par>
                                <p:cTn id="8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250"/>
                            </p:stCondLst>
                            <p:childTnLst>
                              <p:par>
                                <p:cTn id="12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250"/>
                            </p:stCondLst>
                            <p:childTnLst>
                              <p:par>
                                <p:cTn id="14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750"/>
                            </p:stCondLst>
                            <p:childTnLst>
                              <p:par>
                                <p:cTn id="1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000"/>
                            </p:stCondLst>
                            <p:childTnLst>
                              <p:par>
                                <p:cTn id="1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26" grpId="0" build="p"/>
      <p:bldP spid="27" grpId="0"/>
      <p:bldP spid="33" grpId="0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3BEF24A-DE3C-42C1-9FF8-71B2D0E8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2" y="2465970"/>
            <a:ext cx="7200186" cy="28137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EB6BD-D2AE-4002-A090-672D01F25736}"/>
              </a:ext>
            </a:extLst>
          </p:cNvPr>
          <p:cNvSpPr txBox="1"/>
          <p:nvPr/>
        </p:nvSpPr>
        <p:spPr>
          <a:xfrm>
            <a:off x="1401322" y="1830479"/>
            <a:ext cx="4180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总任务数：</a:t>
            </a:r>
            <a:r>
              <a:rPr lang="en-US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145    </a:t>
            </a:r>
            <a:r>
              <a:rPr lang="zh-CN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实际剩余任务数：</a:t>
            </a:r>
            <a:r>
              <a:rPr lang="en-US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64</a:t>
            </a:r>
            <a:endParaRPr lang="zh-CN" altLang="zh-CN" sz="20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A81063-C503-4CA0-9CFC-572C6259265C}"/>
              </a:ext>
            </a:extLst>
          </p:cNvPr>
          <p:cNvSpPr txBox="1"/>
          <p:nvPr/>
        </p:nvSpPr>
        <p:spPr>
          <a:xfrm>
            <a:off x="7685103" y="1207560"/>
            <a:ext cx="415770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在第一阶段的任务中，我们经过了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天的努力，通过学习和讨论，大家分工合作，完成了如下任务：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E2EE29-22AB-49B7-AA1B-71D0D665CFC9}"/>
              </a:ext>
            </a:extLst>
          </p:cNvPr>
          <p:cNvSpPr txBox="1"/>
          <p:nvPr/>
        </p:nvSpPr>
        <p:spPr>
          <a:xfrm>
            <a:off x="7685103" y="2840929"/>
            <a:ext cx="4287725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改进数据库命名规范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忘记密码功能页面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登陆界面的前后端</a:t>
            </a:r>
            <a:r>
              <a:rPr lang="zh-CN" altLang="en-US" dirty="0">
                <a:solidFill>
                  <a:schemeClr val="bg1"/>
                </a:solidFill>
              </a:rPr>
              <a:t>对接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宿舍管理部分的前后端对接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编写查寝记录的部分对接代码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bg1"/>
                </a:solidFill>
              </a:rPr>
              <a:t>个人主页及修改个人信息的前端页面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04A45C5-9491-4245-9CC1-F1920E71FC9C}"/>
              </a:ext>
            </a:extLst>
          </p:cNvPr>
          <p:cNvGrpSpPr/>
          <p:nvPr/>
        </p:nvGrpSpPr>
        <p:grpSpPr>
          <a:xfrm>
            <a:off x="349189" y="554922"/>
            <a:ext cx="822891" cy="652638"/>
            <a:chOff x="6705600" y="2383723"/>
            <a:chExt cx="822891" cy="652638"/>
          </a:xfrm>
        </p:grpSpPr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04BF0224-D800-4C44-83FA-B393268D08F0}"/>
                </a:ext>
              </a:extLst>
            </p:cNvPr>
            <p:cNvSpPr/>
            <p:nvPr/>
          </p:nvSpPr>
          <p:spPr>
            <a:xfrm>
              <a:off x="6705600" y="2383723"/>
              <a:ext cx="652638" cy="652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18" name="Isosceles Triangle 22">
              <a:extLst>
                <a:ext uri="{FF2B5EF4-FFF2-40B4-BE49-F238E27FC236}">
                  <a16:creationId xmlns:a16="http://schemas.microsoft.com/office/drawing/2014/main" id="{6D85C2CE-8CC6-4715-BA14-BA3288861CA8}"/>
                </a:ext>
              </a:extLst>
            </p:cNvPr>
            <p:cNvSpPr/>
            <p:nvPr/>
          </p:nvSpPr>
          <p:spPr>
            <a:xfrm flipV="1">
              <a:off x="7358238" y="2383723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8292C89-A37D-4ED9-88D0-6D7CA02DBD77}"/>
              </a:ext>
            </a:extLst>
          </p:cNvPr>
          <p:cNvSpPr txBox="1"/>
          <p:nvPr/>
        </p:nvSpPr>
        <p:spPr>
          <a:xfrm>
            <a:off x="1267572" y="524166"/>
            <a:ext cx="18648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04.30~05.02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前端页面、后端接口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5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CFEB6BD-D2AE-4002-A090-672D01F25736}"/>
              </a:ext>
            </a:extLst>
          </p:cNvPr>
          <p:cNvSpPr txBox="1"/>
          <p:nvPr/>
        </p:nvSpPr>
        <p:spPr>
          <a:xfrm>
            <a:off x="2351233" y="178962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Agency FB" panose="020B0503020202020204" pitchFamily="34" charset="0"/>
              </a:rPr>
              <a:t>实际剩余任务数：</a:t>
            </a:r>
            <a:r>
              <a:rPr lang="en-US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27</a:t>
            </a:r>
            <a:endParaRPr lang="zh-CN" altLang="zh-CN" sz="20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A81063-C503-4CA0-9CFC-572C6259265C}"/>
              </a:ext>
            </a:extLst>
          </p:cNvPr>
          <p:cNvSpPr txBox="1"/>
          <p:nvPr/>
        </p:nvSpPr>
        <p:spPr>
          <a:xfrm>
            <a:off x="7685103" y="1341359"/>
            <a:ext cx="415770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在第二阶段的任务中，我们用了两天的时间，不断完善和修改，进度加快</a:t>
            </a:r>
            <a:r>
              <a:rPr lang="zh-CN" altLang="zh-CN" dirty="0">
                <a:solidFill>
                  <a:schemeClr val="bg1"/>
                </a:solidFill>
              </a:rPr>
              <a:t>，完成了如下任务：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E2EE29-22AB-49B7-AA1B-71D0D665CFC9}"/>
              </a:ext>
            </a:extLst>
          </p:cNvPr>
          <p:cNvSpPr txBox="1"/>
          <p:nvPr/>
        </p:nvSpPr>
        <p:spPr>
          <a:xfrm>
            <a:off x="7685103" y="2840929"/>
            <a:ext cx="4287725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完善数据库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登陆界面的前后端对接和页面优化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学生端和辅导员端的后端代码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学生端上传照片、修改照片及修改个人信息部分页面前后端对接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优化辅导员端的抽取功能，完成查寝记录前后端对接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BA2632-0BE2-4A4E-ACBA-AB7F4F42FDD4}"/>
              </a:ext>
            </a:extLst>
          </p:cNvPr>
          <p:cNvGrpSpPr/>
          <p:nvPr/>
        </p:nvGrpSpPr>
        <p:grpSpPr>
          <a:xfrm>
            <a:off x="340310" y="548293"/>
            <a:ext cx="822891" cy="652638"/>
            <a:chOff x="6705600" y="3398024"/>
            <a:chExt cx="822891" cy="652638"/>
          </a:xfrm>
        </p:grpSpPr>
        <p:sp>
          <p:nvSpPr>
            <p:cNvPr id="11" name="Rectangle 27">
              <a:extLst>
                <a:ext uri="{FF2B5EF4-FFF2-40B4-BE49-F238E27FC236}">
                  <a16:creationId xmlns:a16="http://schemas.microsoft.com/office/drawing/2014/main" id="{7E14C52E-48A7-411C-9D24-BC1C02A0F544}"/>
                </a:ext>
              </a:extLst>
            </p:cNvPr>
            <p:cNvSpPr/>
            <p:nvPr/>
          </p:nvSpPr>
          <p:spPr>
            <a:xfrm>
              <a:off x="6705600" y="3398024"/>
              <a:ext cx="652638" cy="652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13" name="Isosceles Triangle 28">
              <a:extLst>
                <a:ext uri="{FF2B5EF4-FFF2-40B4-BE49-F238E27FC236}">
                  <a16:creationId xmlns:a16="http://schemas.microsoft.com/office/drawing/2014/main" id="{3B33DF66-F3CC-47B2-BFE1-03AB5CC0729E}"/>
                </a:ext>
              </a:extLst>
            </p:cNvPr>
            <p:cNvSpPr/>
            <p:nvPr/>
          </p:nvSpPr>
          <p:spPr>
            <a:xfrm flipV="1">
              <a:off x="7358238" y="3398024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C6D28CA-0794-4CB5-A893-F5338A4F5BF9}"/>
              </a:ext>
            </a:extLst>
          </p:cNvPr>
          <p:cNvSpPr txBox="1"/>
          <p:nvPr/>
        </p:nvSpPr>
        <p:spPr>
          <a:xfrm>
            <a:off x="1258693" y="523823"/>
            <a:ext cx="16784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05.03~05.04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前后端对接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F9DB0-3E4E-4F24-ADEA-F8C838E01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2" y="2504197"/>
            <a:ext cx="7220315" cy="27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84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CFEB6BD-D2AE-4002-A090-672D01F25736}"/>
              </a:ext>
            </a:extLst>
          </p:cNvPr>
          <p:cNvSpPr txBox="1"/>
          <p:nvPr/>
        </p:nvSpPr>
        <p:spPr>
          <a:xfrm>
            <a:off x="2351233" y="178962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Agency FB" panose="020B0503020202020204" pitchFamily="34" charset="0"/>
              </a:rPr>
              <a:t>实际剩余任务数：</a:t>
            </a:r>
            <a:r>
              <a:rPr lang="en-US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6</a:t>
            </a:r>
            <a:endParaRPr lang="zh-CN" altLang="zh-CN" sz="20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A81063-C503-4CA0-9CFC-572C6259265C}"/>
              </a:ext>
            </a:extLst>
          </p:cNvPr>
          <p:cNvSpPr txBox="1"/>
          <p:nvPr/>
        </p:nvSpPr>
        <p:spPr>
          <a:xfrm>
            <a:off x="7685103" y="863820"/>
            <a:ext cx="415770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在第三阶段的任务中，我们经在两天的时间内，完成了剩余页面的前后端对接，进行整合。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E2EE29-22AB-49B7-AA1B-71D0D665CFC9}"/>
              </a:ext>
            </a:extLst>
          </p:cNvPr>
          <p:cNvSpPr txBox="1"/>
          <p:nvPr/>
        </p:nvSpPr>
        <p:spPr>
          <a:xfrm>
            <a:off x="7685103" y="2465970"/>
            <a:ext cx="4287725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学生端查寝记录的前后代码，完成接口对接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完善后端接口代码和数据库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整合全部的页面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因整合页面导致部分功能失效，修改代码解决部分问题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上传</a:t>
            </a:r>
            <a:r>
              <a:rPr lang="en-US" altLang="zh-CN" dirty="0">
                <a:solidFill>
                  <a:schemeClr val="bg1"/>
                </a:solidFill>
              </a:rPr>
              <a:t>1.0.0</a:t>
            </a:r>
            <a:r>
              <a:rPr lang="zh-CN" altLang="en-US" dirty="0">
                <a:solidFill>
                  <a:schemeClr val="bg1"/>
                </a:solidFill>
              </a:rPr>
              <a:t>版本的小程序，进入审核和发布试用阶段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DA7C613-16A8-4EE2-9AD2-5A89D786383F}"/>
              </a:ext>
            </a:extLst>
          </p:cNvPr>
          <p:cNvGrpSpPr/>
          <p:nvPr/>
        </p:nvGrpSpPr>
        <p:grpSpPr>
          <a:xfrm>
            <a:off x="349189" y="554922"/>
            <a:ext cx="822891" cy="652638"/>
            <a:chOff x="6705600" y="2383723"/>
            <a:chExt cx="822891" cy="652638"/>
          </a:xfrm>
        </p:grpSpPr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E447A088-0367-46D6-9BD2-4B0C1FB549FB}"/>
                </a:ext>
              </a:extLst>
            </p:cNvPr>
            <p:cNvSpPr/>
            <p:nvPr/>
          </p:nvSpPr>
          <p:spPr>
            <a:xfrm>
              <a:off x="6705600" y="2383723"/>
              <a:ext cx="652638" cy="6526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16" name="Isosceles Triangle 22">
              <a:extLst>
                <a:ext uri="{FF2B5EF4-FFF2-40B4-BE49-F238E27FC236}">
                  <a16:creationId xmlns:a16="http://schemas.microsoft.com/office/drawing/2014/main" id="{D10F6BF1-30FA-4E24-B94D-325762639813}"/>
                </a:ext>
              </a:extLst>
            </p:cNvPr>
            <p:cNvSpPr/>
            <p:nvPr/>
          </p:nvSpPr>
          <p:spPr>
            <a:xfrm flipV="1">
              <a:off x="7358238" y="2383723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8365FDA-601C-4661-BECA-814C23F090E2}"/>
              </a:ext>
            </a:extLst>
          </p:cNvPr>
          <p:cNvSpPr txBox="1"/>
          <p:nvPr/>
        </p:nvSpPr>
        <p:spPr>
          <a:xfrm>
            <a:off x="1258693" y="523823"/>
            <a:ext cx="16784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05.05~05.06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整合、补充接口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1A9DF-659F-4D64-AAEF-6987F4A94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6" y="2465970"/>
            <a:ext cx="7204496" cy="2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16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CFEB6BD-D2AE-4002-A090-672D01F25736}"/>
              </a:ext>
            </a:extLst>
          </p:cNvPr>
          <p:cNvSpPr txBox="1"/>
          <p:nvPr/>
        </p:nvSpPr>
        <p:spPr>
          <a:xfrm>
            <a:off x="2351233" y="1789623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lt1"/>
                </a:solidFill>
                <a:latin typeface="Agency FB" panose="020B0503020202020204" pitchFamily="34" charset="0"/>
              </a:rPr>
              <a:t>实际剩余任务数：</a:t>
            </a:r>
            <a:r>
              <a:rPr lang="en-US" altLang="zh-CN" sz="2000" dirty="0">
                <a:solidFill>
                  <a:schemeClr val="lt1"/>
                </a:solidFill>
                <a:latin typeface="Agency FB" panose="020B0503020202020204" pitchFamily="34" charset="0"/>
              </a:rPr>
              <a:t>0</a:t>
            </a:r>
            <a:endParaRPr lang="zh-CN" altLang="zh-CN" sz="20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A81063-C503-4CA0-9CFC-572C6259265C}"/>
              </a:ext>
            </a:extLst>
          </p:cNvPr>
          <p:cNvSpPr txBox="1"/>
          <p:nvPr/>
        </p:nvSpPr>
        <p:spPr>
          <a:xfrm>
            <a:off x="7685103" y="1207560"/>
            <a:ext cx="415770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第四阶段的任务中，最后三天内，对所有页面进行优化和测试，寻找问题，解决问题。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E2EE29-22AB-49B7-AA1B-71D0D665CFC9}"/>
              </a:ext>
            </a:extLst>
          </p:cNvPr>
          <p:cNvSpPr txBox="1"/>
          <p:nvPr/>
        </p:nvSpPr>
        <p:spPr>
          <a:xfrm>
            <a:off x="7685103" y="2840929"/>
            <a:ext cx="4287725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全部页面整合完毕，优化页面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完成页面之间的跳转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完善后端代码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测试全部功能，寻找不足之处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编写用户通用接口的测试文档，提供给用户试用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6374AB-F649-44B9-B19C-BFA7273967C6}"/>
              </a:ext>
            </a:extLst>
          </p:cNvPr>
          <p:cNvGrpSpPr/>
          <p:nvPr/>
        </p:nvGrpSpPr>
        <p:grpSpPr>
          <a:xfrm>
            <a:off x="349189" y="554922"/>
            <a:ext cx="822891" cy="652638"/>
            <a:chOff x="6705600" y="3398024"/>
            <a:chExt cx="822891" cy="652638"/>
          </a:xfrm>
        </p:grpSpPr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4BD9859D-FBAD-47CF-BFC3-EE60A62B2DDC}"/>
                </a:ext>
              </a:extLst>
            </p:cNvPr>
            <p:cNvSpPr/>
            <p:nvPr/>
          </p:nvSpPr>
          <p:spPr>
            <a:xfrm>
              <a:off x="6705600" y="3398024"/>
              <a:ext cx="652638" cy="6526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16" name="Isosceles Triangle 28">
              <a:extLst>
                <a:ext uri="{FF2B5EF4-FFF2-40B4-BE49-F238E27FC236}">
                  <a16:creationId xmlns:a16="http://schemas.microsoft.com/office/drawing/2014/main" id="{28E619FD-84B5-45A6-A193-4E6A2F485944}"/>
                </a:ext>
              </a:extLst>
            </p:cNvPr>
            <p:cNvSpPr/>
            <p:nvPr/>
          </p:nvSpPr>
          <p:spPr>
            <a:xfrm flipV="1">
              <a:off x="7358238" y="3398024"/>
              <a:ext cx="170253" cy="18503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gency FB" panose="020B0503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48CFB95-8B41-4BF7-91BF-E226BE03534E}"/>
              </a:ext>
            </a:extLst>
          </p:cNvPr>
          <p:cNvSpPr txBox="1"/>
          <p:nvPr/>
        </p:nvSpPr>
        <p:spPr>
          <a:xfrm>
            <a:off x="1258693" y="523823"/>
            <a:ext cx="16784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lt1"/>
                </a:solidFill>
                <a:latin typeface="Agency FB" panose="020B0503020202020204" pitchFamily="34" charset="0"/>
              </a:rPr>
              <a:t>05.07~05.09</a:t>
            </a:r>
          </a:p>
          <a:p>
            <a:r>
              <a:rPr lang="zh-CN" altLang="en-US" sz="1400" dirty="0">
                <a:solidFill>
                  <a:schemeClr val="lt1"/>
                </a:solidFill>
                <a:latin typeface="Agency FB" panose="020B0503020202020204" pitchFamily="34" charset="0"/>
              </a:rPr>
              <a:t>进行测试</a:t>
            </a:r>
            <a:endParaRPr lang="zh-CN" altLang="zh-CN" sz="1400" dirty="0">
              <a:solidFill>
                <a:schemeClr val="lt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884A8D-47B2-41CB-8DEF-41DDDCDD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2" y="2504197"/>
            <a:ext cx="7202560" cy="27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560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1529</Words>
  <Application>Microsoft Office PowerPoint</Application>
  <PresentationFormat>宽屏</PresentationFormat>
  <Paragraphs>205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宋体</vt:lpstr>
      <vt:lpstr>微软雅黑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王璐莹</dc:creator>
  <cp:lastModifiedBy>hong chenglong</cp:lastModifiedBy>
  <cp:revision>115</cp:revision>
  <dcterms:created xsi:type="dcterms:W3CDTF">2018-03-12T11:13:00Z</dcterms:created>
  <dcterms:modified xsi:type="dcterms:W3CDTF">2020-05-13T05:35:24Z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